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257" r:id="rId5"/>
  </p:sldIdLst>
  <p:sldSz cx="18288000" cy="10287000"/>
  <p:notesSz cx="6858000" cy="9144000"/>
  <p:embeddedFontLst>
    <p:embeddedFont>
      <p:font typeface="Lato" panose="020F0502020204030203" pitchFamily="34" charset="0"/>
      <p:regular r:id="rId7"/>
      <p:bold r:id="rId8"/>
      <p:italic r:id="rId9"/>
      <p:boldItalic r:id="rId10"/>
    </p:embeddedFont>
    <p:embeddedFont>
      <p:font typeface="Lato Bold" panose="020F0802020204030203" charset="0"/>
      <p:regular r:id="rId11"/>
      <p:bold r:id="rId12"/>
    </p:embeddedFont>
    <p:embeddedFont>
      <p:font typeface="Lato Heavy" panose="020B0604020202020204" charset="0"/>
      <p:regular r:id="rId13"/>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D5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811" autoAdjust="0"/>
  </p:normalViewPr>
  <p:slideViewPr>
    <p:cSldViewPr>
      <p:cViewPr varScale="1">
        <p:scale>
          <a:sx n="37" d="100"/>
          <a:sy n="37" d="100"/>
        </p:scale>
        <p:origin x="3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Pizzoli (CMH - Administration)" userId="d2283435-31aa-4ccf-b57e-26fc6e5caaa3" providerId="ADAL" clId="{04F23A63-306E-46E6-B415-CC58FE8CBB5D}"/>
    <pc:docChg chg="undo custSel modSld">
      <pc:chgData name="Elena Pizzoli (CMH - Administration)" userId="d2283435-31aa-4ccf-b57e-26fc6e5caaa3" providerId="ADAL" clId="{04F23A63-306E-46E6-B415-CC58FE8CBB5D}" dt="2025-03-04T12:13:02.703" v="178" actId="13244"/>
      <pc:docMkLst>
        <pc:docMk/>
      </pc:docMkLst>
      <pc:sldChg chg="modSp mod">
        <pc:chgData name="Elena Pizzoli (CMH - Administration)" userId="d2283435-31aa-4ccf-b57e-26fc6e5caaa3" providerId="ADAL" clId="{04F23A63-306E-46E6-B415-CC58FE8CBB5D}" dt="2025-03-04T12:13:02.703" v="178" actId="13244"/>
        <pc:sldMkLst>
          <pc:docMk/>
          <pc:sldMk cId="466981487" sldId="257"/>
        </pc:sldMkLst>
        <pc:spChg chg="mod">
          <ac:chgData name="Elena Pizzoli (CMH - Administration)" userId="d2283435-31aa-4ccf-b57e-26fc6e5caaa3" providerId="ADAL" clId="{04F23A63-306E-46E6-B415-CC58FE8CBB5D}" dt="2025-03-04T12:09:30.708" v="82" actId="962"/>
          <ac:spMkLst>
            <pc:docMk/>
            <pc:sldMk cId="466981487" sldId="257"/>
            <ac:spMk id="5" creationId="{E265123C-05E8-07AA-C1FD-A5967D25D85C}"/>
          </ac:spMkLst>
        </pc:spChg>
        <pc:spChg chg="mod">
          <ac:chgData name="Elena Pizzoli (CMH - Administration)" userId="d2283435-31aa-4ccf-b57e-26fc6e5caaa3" providerId="ADAL" clId="{04F23A63-306E-46E6-B415-CC58FE8CBB5D}" dt="2025-03-04T12:09:30.713" v="83" actId="962"/>
          <ac:spMkLst>
            <pc:docMk/>
            <pc:sldMk cId="466981487" sldId="257"/>
            <ac:spMk id="9" creationId="{BAC8A817-6D51-85D8-FF53-9D04C9497967}"/>
          </ac:spMkLst>
        </pc:spChg>
        <pc:spChg chg="mod">
          <ac:chgData name="Elena Pizzoli (CMH - Administration)" userId="d2283435-31aa-4ccf-b57e-26fc6e5caaa3" providerId="ADAL" clId="{04F23A63-306E-46E6-B415-CC58FE8CBB5D}" dt="2025-03-04T12:09:55.343" v="88" actId="962"/>
          <ac:spMkLst>
            <pc:docMk/>
            <pc:sldMk cId="466981487" sldId="257"/>
            <ac:spMk id="13" creationId="{115428A4-505D-4E22-2F21-78A5CC178405}"/>
          </ac:spMkLst>
        </pc:spChg>
        <pc:spChg chg="mod">
          <ac:chgData name="Elena Pizzoli (CMH - Administration)" userId="d2283435-31aa-4ccf-b57e-26fc6e5caaa3" providerId="ADAL" clId="{04F23A63-306E-46E6-B415-CC58FE8CBB5D}" dt="2025-03-03T13:38:12.145" v="16" actId="113"/>
          <ac:spMkLst>
            <pc:docMk/>
            <pc:sldMk cId="466981487" sldId="257"/>
            <ac:spMk id="17" creationId="{DF7D27BA-7C1A-8CDF-404B-8562FE384BEC}"/>
          </ac:spMkLst>
        </pc:spChg>
        <pc:spChg chg="mod ord">
          <ac:chgData name="Elena Pizzoli (CMH - Administration)" userId="d2283435-31aa-4ccf-b57e-26fc6e5caaa3" providerId="ADAL" clId="{04F23A63-306E-46E6-B415-CC58FE8CBB5D}" dt="2025-03-04T12:10:36.401" v="97" actId="13244"/>
          <ac:spMkLst>
            <pc:docMk/>
            <pc:sldMk cId="466981487" sldId="257"/>
            <ac:spMk id="21" creationId="{AC2565EB-F996-1498-109D-6A2C04F12730}"/>
          </ac:spMkLst>
        </pc:spChg>
        <pc:spChg chg="ord">
          <ac:chgData name="Elena Pizzoli (CMH - Administration)" userId="d2283435-31aa-4ccf-b57e-26fc6e5caaa3" providerId="ADAL" clId="{04F23A63-306E-46E6-B415-CC58FE8CBB5D}" dt="2025-03-04T12:10:52.487" v="98" actId="13244"/>
          <ac:spMkLst>
            <pc:docMk/>
            <pc:sldMk cId="466981487" sldId="257"/>
            <ac:spMk id="22" creationId="{EE709C26-AC98-3259-16DA-33BBDC0D577D}"/>
          </ac:spMkLst>
        </pc:spChg>
        <pc:spChg chg="mod">
          <ac:chgData name="Elena Pizzoli (CMH - Administration)" userId="d2283435-31aa-4ccf-b57e-26fc6e5caaa3" providerId="ADAL" clId="{04F23A63-306E-46E6-B415-CC58FE8CBB5D}" dt="2025-03-03T13:19:16.536" v="1" actId="113"/>
          <ac:spMkLst>
            <pc:docMk/>
            <pc:sldMk cId="466981487" sldId="257"/>
            <ac:spMk id="26" creationId="{0AFFB77F-1DE0-60D3-8CDE-916434B1124B}"/>
          </ac:spMkLst>
        </pc:spChg>
        <pc:spChg chg="mod">
          <ac:chgData name="Elena Pizzoli (CMH - Administration)" userId="d2283435-31aa-4ccf-b57e-26fc6e5caaa3" providerId="ADAL" clId="{04F23A63-306E-46E6-B415-CC58FE8CBB5D}" dt="2025-03-04T12:06:09.283" v="78" actId="20577"/>
          <ac:spMkLst>
            <pc:docMk/>
            <pc:sldMk cId="466981487" sldId="257"/>
            <ac:spMk id="27" creationId="{B2AB29A6-C838-64B4-E750-0D0651B52FA9}"/>
          </ac:spMkLst>
        </pc:spChg>
        <pc:spChg chg="ord">
          <ac:chgData name="Elena Pizzoli (CMH - Administration)" userId="d2283435-31aa-4ccf-b57e-26fc6e5caaa3" providerId="ADAL" clId="{04F23A63-306E-46E6-B415-CC58FE8CBB5D}" dt="2025-03-04T12:11:00.415" v="99" actId="13244"/>
          <ac:spMkLst>
            <pc:docMk/>
            <pc:sldMk cId="466981487" sldId="257"/>
            <ac:spMk id="28" creationId="{84431626-B1C9-F802-CB3C-C062E86D8BA1}"/>
          </ac:spMkLst>
        </pc:spChg>
        <pc:spChg chg="mod">
          <ac:chgData name="Elena Pizzoli (CMH - Administration)" userId="d2283435-31aa-4ccf-b57e-26fc6e5caaa3" providerId="ADAL" clId="{04F23A63-306E-46E6-B415-CC58FE8CBB5D}" dt="2025-03-03T13:19:21.376" v="3" actId="113"/>
          <ac:spMkLst>
            <pc:docMk/>
            <pc:sldMk cId="466981487" sldId="257"/>
            <ac:spMk id="32" creationId="{743B48EB-8174-8955-4A50-6848E929ACAC}"/>
          </ac:spMkLst>
        </pc:spChg>
        <pc:spChg chg="mod ord">
          <ac:chgData name="Elena Pizzoli (CMH - Administration)" userId="d2283435-31aa-4ccf-b57e-26fc6e5caaa3" providerId="ADAL" clId="{04F23A63-306E-46E6-B415-CC58FE8CBB5D}" dt="2025-03-04T12:11:20.135" v="100" actId="13244"/>
          <ac:spMkLst>
            <pc:docMk/>
            <pc:sldMk cId="466981487" sldId="257"/>
            <ac:spMk id="36" creationId="{3E33CF46-89C4-AC56-9EB9-2F52F3CDB338}"/>
          </ac:spMkLst>
        </pc:spChg>
        <pc:spChg chg="ord">
          <ac:chgData name="Elena Pizzoli (CMH - Administration)" userId="d2283435-31aa-4ccf-b57e-26fc6e5caaa3" providerId="ADAL" clId="{04F23A63-306E-46E6-B415-CC58FE8CBB5D}" dt="2025-03-04T12:11:23.119" v="101" actId="13244"/>
          <ac:spMkLst>
            <pc:docMk/>
            <pc:sldMk cId="466981487" sldId="257"/>
            <ac:spMk id="37" creationId="{BE8D5957-7BA9-C8AA-447F-9D267B3B79A2}"/>
          </ac:spMkLst>
        </pc:spChg>
        <pc:spChg chg="mod">
          <ac:chgData name="Elena Pizzoli (CMH - Administration)" userId="d2283435-31aa-4ccf-b57e-26fc6e5caaa3" providerId="ADAL" clId="{04F23A63-306E-46E6-B415-CC58FE8CBB5D}" dt="2025-03-04T12:07:13.100" v="81" actId="20577"/>
          <ac:spMkLst>
            <pc:docMk/>
            <pc:sldMk cId="466981487" sldId="257"/>
            <ac:spMk id="38" creationId="{8F247A6C-5B66-C3C3-42EF-7A56FCD6EB42}"/>
          </ac:spMkLst>
        </pc:spChg>
        <pc:spChg chg="mod">
          <ac:chgData name="Elena Pizzoli (CMH - Administration)" userId="d2283435-31aa-4ccf-b57e-26fc6e5caaa3" providerId="ADAL" clId="{04F23A63-306E-46E6-B415-CC58FE8CBB5D}" dt="2025-03-04T12:05:45.662" v="73" actId="1036"/>
          <ac:spMkLst>
            <pc:docMk/>
            <pc:sldMk cId="466981487" sldId="257"/>
            <ac:spMk id="42" creationId="{3B141A30-E785-77CC-FE8C-5E9560AC7508}"/>
          </ac:spMkLst>
        </pc:spChg>
        <pc:spChg chg="mod">
          <ac:chgData name="Elena Pizzoli (CMH - Administration)" userId="d2283435-31aa-4ccf-b57e-26fc6e5caaa3" providerId="ADAL" clId="{04F23A63-306E-46E6-B415-CC58FE8CBB5D}" dt="2025-03-04T12:05:45.662" v="73" actId="1036"/>
          <ac:spMkLst>
            <pc:docMk/>
            <pc:sldMk cId="466981487" sldId="257"/>
            <ac:spMk id="43" creationId="{46E619EC-118B-846B-B031-480D8E4DC2A9}"/>
          </ac:spMkLst>
        </pc:spChg>
        <pc:grpChg chg="mod">
          <ac:chgData name="Elena Pizzoli (CMH - Administration)" userId="d2283435-31aa-4ccf-b57e-26fc6e5caaa3" providerId="ADAL" clId="{04F23A63-306E-46E6-B415-CC58FE8CBB5D}" dt="2025-03-04T12:09:41.522" v="84" actId="962"/>
          <ac:grpSpMkLst>
            <pc:docMk/>
            <pc:sldMk cId="466981487" sldId="257"/>
            <ac:grpSpMk id="2" creationId="{97DD1BB4-35DE-9208-A80B-70981E15CE95}"/>
          </ac:grpSpMkLst>
        </pc:grpChg>
        <pc:grpChg chg="mod">
          <ac:chgData name="Elena Pizzoli (CMH - Administration)" userId="d2283435-31aa-4ccf-b57e-26fc6e5caaa3" providerId="ADAL" clId="{04F23A63-306E-46E6-B415-CC58FE8CBB5D}" dt="2025-03-04T12:09:42.722" v="85" actId="962"/>
          <ac:grpSpMkLst>
            <pc:docMk/>
            <pc:sldMk cId="466981487" sldId="257"/>
            <ac:grpSpMk id="6" creationId="{2C0EFDBF-ECD0-4260-AFC0-E1F7AEEF246B}"/>
          </ac:grpSpMkLst>
        </pc:grpChg>
        <pc:grpChg chg="mod">
          <ac:chgData name="Elena Pizzoli (CMH - Administration)" userId="d2283435-31aa-4ccf-b57e-26fc6e5caaa3" providerId="ADAL" clId="{04F23A63-306E-46E6-B415-CC58FE8CBB5D}" dt="2025-03-04T12:09:44.329" v="86" actId="962"/>
          <ac:grpSpMkLst>
            <pc:docMk/>
            <pc:sldMk cId="466981487" sldId="257"/>
            <ac:grpSpMk id="10" creationId="{AB0F239A-2E8D-9FD4-B26D-753CE4901A6E}"/>
          </ac:grpSpMkLst>
        </pc:grpChg>
        <pc:grpChg chg="mod">
          <ac:chgData name="Elena Pizzoli (CMH - Administration)" userId="d2283435-31aa-4ccf-b57e-26fc6e5caaa3" providerId="ADAL" clId="{04F23A63-306E-46E6-B415-CC58FE8CBB5D}" dt="2025-03-04T12:09:58.401" v="89" actId="962"/>
          <ac:grpSpMkLst>
            <pc:docMk/>
            <pc:sldMk cId="466981487" sldId="257"/>
            <ac:grpSpMk id="14" creationId="{D5BAF670-AFB6-26B9-E50C-1172EF10A165}"/>
          </ac:grpSpMkLst>
        </pc:grpChg>
        <pc:grpChg chg="mod">
          <ac:chgData name="Elena Pizzoli (CMH - Administration)" userId="d2283435-31aa-4ccf-b57e-26fc6e5caaa3" providerId="ADAL" clId="{04F23A63-306E-46E6-B415-CC58FE8CBB5D}" dt="2025-03-04T12:09:59.529" v="90" actId="962"/>
          <ac:grpSpMkLst>
            <pc:docMk/>
            <pc:sldMk cId="466981487" sldId="257"/>
            <ac:grpSpMk id="23" creationId="{1AF086B2-1108-652E-8220-8EE60DE76EE6}"/>
          </ac:grpSpMkLst>
        </pc:grpChg>
        <pc:grpChg chg="mod ord">
          <ac:chgData name="Elena Pizzoli (CMH - Administration)" userId="d2283435-31aa-4ccf-b57e-26fc6e5caaa3" providerId="ADAL" clId="{04F23A63-306E-46E6-B415-CC58FE8CBB5D}" dt="2025-03-04T12:13:02.703" v="178" actId="13244"/>
          <ac:grpSpMkLst>
            <pc:docMk/>
            <pc:sldMk cId="466981487" sldId="257"/>
            <ac:grpSpMk id="29" creationId="{900F6448-BC63-CF38-0357-FA2894A97F0F}"/>
          </ac:grpSpMkLst>
        </pc:grpChg>
        <pc:grpChg chg="mod ord">
          <ac:chgData name="Elena Pizzoli (CMH - Administration)" userId="d2283435-31aa-4ccf-b57e-26fc6e5caaa3" providerId="ADAL" clId="{04F23A63-306E-46E6-B415-CC58FE8CBB5D}" dt="2025-03-04T12:11:56.907" v="103" actId="167"/>
          <ac:grpSpMkLst>
            <pc:docMk/>
            <pc:sldMk cId="466981487" sldId="257"/>
            <ac:grpSpMk id="33" creationId="{7DB835F1-B7A7-40F7-D2CB-8ADFF8A9EFE3}"/>
          </ac:grpSpMkLst>
        </pc:grpChg>
        <pc:grpChg chg="mod">
          <ac:chgData name="Elena Pizzoli (CMH - Administration)" userId="d2283435-31aa-4ccf-b57e-26fc6e5caaa3" providerId="ADAL" clId="{04F23A63-306E-46E6-B415-CC58FE8CBB5D}" dt="2025-03-04T12:10:02.113" v="93" actId="962"/>
          <ac:grpSpMkLst>
            <pc:docMk/>
            <pc:sldMk cId="466981487" sldId="257"/>
            <ac:grpSpMk id="39" creationId="{0EE7A509-087F-C38A-E8F7-ACD23C86FAD4}"/>
          </ac:grpSpMkLst>
        </pc:grpChg>
        <pc:grpChg chg="mod ord">
          <ac:chgData name="Elena Pizzoli (CMH - Administration)" userId="d2283435-31aa-4ccf-b57e-26fc6e5caaa3" providerId="ADAL" clId="{04F23A63-306E-46E6-B415-CC58FE8CBB5D}" dt="2025-03-04T12:12:48.983" v="175" actId="13244"/>
          <ac:grpSpMkLst>
            <pc:docMk/>
            <pc:sldMk cId="466981487" sldId="257"/>
            <ac:grpSpMk id="44" creationId="{A1D53C03-BF93-5F31-7B6D-E93DC87D4C47}"/>
          </ac:grpSpMkLst>
        </pc:grpChg>
        <pc:grpChg chg="mod ord">
          <ac:chgData name="Elena Pizzoli (CMH - Administration)" userId="d2283435-31aa-4ccf-b57e-26fc6e5caaa3" providerId="ADAL" clId="{04F23A63-306E-46E6-B415-CC58FE8CBB5D}" dt="2025-03-04T12:12:50.991" v="176" actId="13244"/>
          <ac:grpSpMkLst>
            <pc:docMk/>
            <pc:sldMk cId="466981487" sldId="257"/>
            <ac:grpSpMk id="47" creationId="{66387246-B136-1BE9-AF3F-D4943256D62A}"/>
          </ac:grpSpMkLst>
        </pc:grpChg>
        <pc:grpChg chg="mod ord">
          <ac:chgData name="Elena Pizzoli (CMH - Administration)" userId="d2283435-31aa-4ccf-b57e-26fc6e5caaa3" providerId="ADAL" clId="{04F23A63-306E-46E6-B415-CC58FE8CBB5D}" dt="2025-03-04T12:12:53.015" v="177" actId="13244"/>
          <ac:grpSpMkLst>
            <pc:docMk/>
            <pc:sldMk cId="466981487" sldId="257"/>
            <ac:grpSpMk id="50" creationId="{F03FCB34-0DD9-AE1C-0C11-FF7CC0B099D1}"/>
          </ac:grpSpMkLst>
        </pc:grpChg>
      </pc:sldChg>
    </pc:docChg>
  </pc:docChgLst>
  <pc:docChgLst>
    <pc:chgData name="Claire Wickett (MDS - Research and Knowledge Transfer)" userId="S::c.wickett@bham.ac.uk::87e7ee99-2876-46d8-865b-a51e6fa3f576" providerId="AD" clId="Web-{64437A23-C629-4368-AA58-E1ED60BFC26E}"/>
    <pc:docChg chg="modSld">
      <pc:chgData name="Claire Wickett (MDS - Research and Knowledge Transfer)" userId="S::c.wickett@bham.ac.uk::87e7ee99-2876-46d8-865b-a51e6fa3f576" providerId="AD" clId="Web-{64437A23-C629-4368-AA58-E1ED60BFC26E}" dt="2024-07-17T12:37:22.039" v="26"/>
      <pc:docMkLst>
        <pc:docMk/>
      </pc:docMkLst>
      <pc:sldChg chg="modNotes">
        <pc:chgData name="Claire Wickett (MDS - Research and Knowledge Transfer)" userId="S::c.wickett@bham.ac.uk::87e7ee99-2876-46d8-865b-a51e6fa3f576" providerId="AD" clId="Web-{64437A23-C629-4368-AA58-E1ED60BFC26E}" dt="2024-07-17T12:37:22.039" v="26"/>
        <pc:sldMkLst>
          <pc:docMk/>
          <pc:sldMk cId="466981487"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10024-0CC7-4E69-9CE3-CFB098124E99}" type="datetimeFigureOut">
              <a:t>3/4/2025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F8669-B29F-4375-9971-53BB7E99951E}" type="slidenum">
              <a:t>‹#›</a:t>
            </a:fld>
            <a:endParaRPr lang="en-GB"/>
          </a:p>
        </p:txBody>
      </p:sp>
    </p:spTree>
    <p:extLst>
      <p:ext uri="{BB962C8B-B14F-4D97-AF65-F5344CB8AC3E}">
        <p14:creationId xmlns:p14="http://schemas.microsoft.com/office/powerpoint/2010/main" val="365758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latin typeface="Aptos"/>
                <a:ea typeface="Aptos" panose="020B0004020202020204" pitchFamily="34" charset="0"/>
                <a:cs typeface="Times New Roman" panose="02020603050405020304" pitchFamily="18" charset="0"/>
              </a:rPr>
              <a:t>Approved by Gwenda Simons 11th July 2024</a:t>
            </a:r>
            <a:endParaRPr lang="en-GB" sz="1800" b="1" kern="100" dirty="0">
              <a:latin typeface="Aptos"/>
              <a:ea typeface="Aptos" panose="020B0004020202020204" pitchFamily="34" charset="0"/>
              <a:cs typeface="Times New Roman" panose="02020603050405020304" pitchFamily="18" charset="0"/>
            </a:endParaRPr>
          </a:p>
          <a:p>
            <a:pPr>
              <a:lnSpc>
                <a:spcPct val="107000"/>
              </a:lnSpc>
              <a:spcAft>
                <a:spcPts val="800"/>
              </a:spcAft>
            </a:pPr>
            <a:endParaRPr lang="en-GB" sz="1800" b="1" kern="100" dirty="0">
              <a:latin typeface="Aptos"/>
              <a:ea typeface="Aptos" panose="020B0004020202020204" pitchFamily="34" charset="0"/>
              <a:cs typeface="Times New Roman" panose="02020603050405020304" pitchFamily="18" charset="0"/>
            </a:endParaRPr>
          </a:p>
          <a:p>
            <a:pPr>
              <a:lnSpc>
                <a:spcPct val="107000"/>
              </a:lnSpc>
              <a:spcAft>
                <a:spcPts val="800"/>
              </a:spcAft>
            </a:pPr>
            <a:r>
              <a:rPr lang="en-GB" sz="1800" b="1" kern="100">
                <a:effectLst/>
                <a:latin typeface="Aptos"/>
                <a:ea typeface="Aptos" panose="020B0004020202020204" pitchFamily="34" charset="0"/>
                <a:cs typeface="Times New Roman" panose="02020603050405020304" pitchFamily="18" charset="0"/>
              </a:rPr>
              <a:t>BRC Patient and Public Involvement Case Study Collection </a:t>
            </a:r>
            <a:endParaRPr lang="en-GB" sz="1800" kern="100">
              <a:effectLst/>
              <a:latin typeface="Aptos"/>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(Based on GRIPP 2 Short Form Version)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Project/study name</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Development of trial of preventative treatments for those at risk of rheumatoid arthritis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Academic lead name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Marie Falahee/ Andrew Filer (Birmingham);  Arthur Pratt (Newcastle)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PPIE lead/co-ordinator name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Marie Falahee (lead)/ Gwenda Simons (Birmingham)</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BRC theme and University/Trust name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Inflammatory Arthritis, University of Birmingham</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PPIE Groups utilised (if relevant)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Locally affiliated PPI groups: the Birmingham Rheumatology Research Patient Partnership; (R2P2)  and the Muscle Health PPI Group, Birmingham; the Patient and public Involvement and engagement in Musculoskeletal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reSearch</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(PIMS) group (Newcastle). PPI partners recruited through other pan-European projects addressing RA prevention (IMI-PREFER; IMI-</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RTCure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EuroTEAM ) as well as EULAR People with Arthritis and Rheumatism in Europe (PARE) networks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Number of public contributors used in the project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25</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Diversity of public contributors used in the project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Panel consisted of 25 PPI partners, including individuals at risk of rheumatoid arthritis (RA), RA patients, relatives of RA patients and members of the public, from a variety of backgrounds and different countries (UK, Netherlands, Ireland). However, we do not have age distribution and ethnicity as we were not able to record this for all PPI partners when they joined the PPI panel. However, since several partners joined through R2P2 we have established from our own database that the PPI panel included partners from a South Asian background. </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Section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Description of section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Answers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Aim</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Report the aim of PPI in the study</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 12-month “accelerator” award facilitated development of a substantive funding application to deliver an international platform trial conceived to evaluate preventative interventions for people at risk of RA. One of the aims of the accelerator grant which funded trial development was to convene and consult a Public Advisory Group to directly inform trial design, including a strategy for mapping the level of RA progression risk to lifestyle and/or pharmacological interventions and development of an integrated study of patient treatment preferences to inform adaptations to trial design over time and evaluation of trial findings.</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Methods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Provide a clear description of the methods used for PPIE in the study</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 panel of 25 PPI partners provided feedback on key trial design issues through online meetings, a feedback form and emails. PPI processes employed during the one-year accelerator project were thereafter evaluated using an anonymous online feedback form with reference to National Institute of Health and Care Research (NIHR) standards. Specifically, PPI partners were involved in: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Developing the grant application for the accelerator award (3 PPI partners).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Attending an initial in person launch event (3 PPI partners).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Attending online meeting to kickstart the PPI panel (3 PPI partners)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Attending up to 2 online meetings during the lifetime of the accelerator grant (with 16-18 PPI partners in attendance).</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Development of a novel online feedback form around key issues related to the trial design and grant application with input from 2 PPI partners.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Giving feedback on the key trial design issues and stage 1 grant application via the online feedback form (22 PPI partners).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Involvement in the design of a study of patient treatment preferences to be conducted during the trial (10 PPI partners).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Contributing to the development of a lay summary and preparation of PPI plans for the stage 1 NIHR grant application and beyond (5 PPI partners).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Contributing to the preparation of a role description for PPI co-applicant roles in preparation for possible stage 2 grant submission (5 PPI partners).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Completing an online feedback form to capture feedback on PPI activities and approaches undertaken during the accelerator grant (16 PPI partners).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Study results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Outcomes – Report the results of PPI in the study, including both positive and negative outcomes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exact content of the trial protocol is still under embargo, but PPI partners gave valuable advice around selection of outcome measures, recruitment of relevant patient groups and informed consent procedures for the trial which has been extensively incorporated in the trial protocol. They further suggested we investigate patient preferences for non-drug preventative measures even in individuals in a high-risk group which we now plan to assess in qualitative and quantitative work alongside the trial.</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15 PPI partners further contributed to a manuscript describing the evaluation of PPI processes within the trial development, for which 12 are co-authors and 3 are acknowledged.</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Discussion and conclusions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Outcomes – Comment on the extent to which PPI influenced the study overall.  Describe positive and negative effects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Initially, the proposal was not considered for the second application round.  However, the NIHR have updated the call and  invited us to resubmit the application which happened in April. We have reassembled 16 of the 25 original PRPs and they are supporting  a new application. Many of these are PPI partners associated with Birmingham based PPI groups.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Besides the adapted proposal for a platform trial and associated treatment preference study being resubmitted to NIHR, both of which incorporated the feedback and ideas of PPI partners, another tangible result is the manuscript we have just submitted to a scientific journal: </a:t>
            </a:r>
            <a:r>
              <a:rPr lang="en-GB" sz="1800" i="1" kern="100" dirty="0">
                <a:effectLst/>
                <a:latin typeface="Aptos" panose="020B0004020202020204" pitchFamily="34" charset="0"/>
                <a:ea typeface="Aptos" panose="020B0004020202020204" pitchFamily="34" charset="0"/>
                <a:cs typeface="Times New Roman" panose="02020603050405020304" pitchFamily="18" charset="0"/>
              </a:rPr>
              <a:t>Patient and public involvement in the design of an international clinical trial: Real-world experience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This manuscript has 12 PPI co-authors.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Reflections/critical perspective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Comment critically on the study, reflecting on the things that went well and those that didn’t, so others can learn from this experience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results from the online form which captured feedback from PPI partners on the PPI processes during the 1-year accelerator grant, showed that the PPI panel was considered to be an inclusive environment where PPI partners were listened to and felt respected by the researchers and PPI input was incorporated into the grant proposal, as described by one of the PPI partners: </a:t>
            </a:r>
          </a:p>
          <a:p>
            <a:pPr>
              <a:lnSpc>
                <a:spcPct val="107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“Respectful attitude of researchers and clearly communicated, timely feedback. Good notice of events/future input and reassurance that input could vary given one’s personal time and circumstances. Clear emails that detailed their plans and needs with adequate notice, not needy requests late in the day, that I have experienced with other projects. I think the researchers showed genuine interest and motivation to improve the quality of PPI in all research, not just their own. Prompt feedback of results/findings.”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general consensus was that the project was an example of PPI done well. Some key challenges and facilitators were identified for this and other trials: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need for adequate funding for PPI in the pre-award phases of a project or trial became very clear. We would not have had input from 25 PPI partners if we did not have the funding.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use of online platforms to create an inclusive environment for larger international PPI panels was highlighted.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However, the added value of in person / smaller group meetings to make PPI accessible for al was mentioned by a couple of PPI partner who felt that networking opportunities were missed .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Having flexibility to allow different levels of involvement was perceived as a strength of the PPI approach in the trial development  and very much appreciated by both PPI partners and researchers  This was facilitated by the relatively large number of PPI partners involved.</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Achieving diversity and accounting not only for ethnicity but also things like gender identity, sexual orientation and neurodiversity. We did not ask PPI partners joining the PPI panel to disclose these personal details and are looking for ethical ways to do so in future projects.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need for clear communication and transparency around payment, roles and PPI management.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B7AF8669-B29F-4375-9971-53BB7E99951E}" type="slidenum">
              <a:t>1</a:t>
            </a:fld>
            <a:endParaRPr lang="en-GB"/>
          </a:p>
        </p:txBody>
      </p:sp>
    </p:spTree>
    <p:extLst>
      <p:ext uri="{BB962C8B-B14F-4D97-AF65-F5344CB8AC3E}">
        <p14:creationId xmlns:p14="http://schemas.microsoft.com/office/powerpoint/2010/main" val="300302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
        <p:cNvGrpSpPr/>
        <p:nvPr/>
      </p:nvGrpSpPr>
      <p:grpSpPr>
        <a:xfrm>
          <a:off x="0" y="0"/>
          <a:ext cx="0" cy="0"/>
          <a:chOff x="0" y="0"/>
          <a:chExt cx="0" cy="0"/>
        </a:xfrm>
      </p:grpSpPr>
      <p:grpSp>
        <p:nvGrpSpPr>
          <p:cNvPr id="33" name="Group 33">
            <a:extLst>
              <a:ext uri="{FF2B5EF4-FFF2-40B4-BE49-F238E27FC236}">
                <a16:creationId xmlns:a16="http://schemas.microsoft.com/office/drawing/2014/main" id="{7DB835F1-B7A7-40F7-D2CB-8ADFF8A9EFE3}"/>
              </a:ext>
              <a:ext uri="{C183D7F6-B498-43B3-948B-1728B52AA6E4}">
                <adec:decorative xmlns:adec="http://schemas.microsoft.com/office/drawing/2017/decorative" val="1"/>
              </a:ext>
            </a:extLst>
          </p:cNvPr>
          <p:cNvGrpSpPr/>
          <p:nvPr/>
        </p:nvGrpSpPr>
        <p:grpSpPr>
          <a:xfrm>
            <a:off x="4679607" y="5450366"/>
            <a:ext cx="5439281" cy="4263253"/>
            <a:chOff x="0" y="0"/>
            <a:chExt cx="1432568" cy="1172733"/>
          </a:xfrm>
        </p:grpSpPr>
        <p:sp>
          <p:nvSpPr>
            <p:cNvPr id="34" name="Freeform 34">
              <a:extLst>
                <a:ext uri="{FF2B5EF4-FFF2-40B4-BE49-F238E27FC236}">
                  <a16:creationId xmlns:a16="http://schemas.microsoft.com/office/drawing/2014/main" id="{B3F72F82-9D16-27B0-5797-7D6F931FD8F8}"/>
                </a:ext>
              </a:extLst>
            </p:cNvPr>
            <p:cNvSpPr/>
            <p:nvPr/>
          </p:nvSpPr>
          <p:spPr>
            <a:xfrm>
              <a:off x="0" y="0"/>
              <a:ext cx="1432568" cy="1172733"/>
            </a:xfrm>
            <a:custGeom>
              <a:avLst/>
              <a:gdLst/>
              <a:ahLst/>
              <a:cxnLst/>
              <a:rect l="l" t="t" r="r" b="b"/>
              <a:pathLst>
                <a:path w="1432568" h="1172733">
                  <a:moveTo>
                    <a:pt x="0" y="0"/>
                  </a:moveTo>
                  <a:lnTo>
                    <a:pt x="1432568" y="0"/>
                  </a:lnTo>
                  <a:lnTo>
                    <a:pt x="1432568" y="1172733"/>
                  </a:lnTo>
                  <a:lnTo>
                    <a:pt x="0" y="1172733"/>
                  </a:lnTo>
                  <a:close/>
                </a:path>
              </a:pathLst>
            </a:custGeom>
            <a:solidFill>
              <a:srgbClr val="FFFFFF"/>
            </a:solidFill>
          </p:spPr>
          <p:txBody>
            <a:bodyPr/>
            <a:lstStyle/>
            <a:p>
              <a:endParaRPr lang="en-GB"/>
            </a:p>
          </p:txBody>
        </p:sp>
        <p:sp>
          <p:nvSpPr>
            <p:cNvPr id="35" name="TextBox 35">
              <a:extLst>
                <a:ext uri="{FF2B5EF4-FFF2-40B4-BE49-F238E27FC236}">
                  <a16:creationId xmlns:a16="http://schemas.microsoft.com/office/drawing/2014/main" id="{F2815D64-7676-77DA-63AA-5FC2D4474E31}"/>
                </a:ext>
              </a:extLst>
            </p:cNvPr>
            <p:cNvSpPr txBox="1"/>
            <p:nvPr/>
          </p:nvSpPr>
          <p:spPr>
            <a:xfrm>
              <a:off x="0" y="-38100"/>
              <a:ext cx="1432568" cy="1210833"/>
            </a:xfrm>
            <a:prstGeom prst="rect">
              <a:avLst/>
            </a:prstGeom>
          </p:spPr>
          <p:txBody>
            <a:bodyPr lIns="50800" tIns="50800" rIns="50800" bIns="50800" rtlCol="0" anchor="ctr"/>
            <a:lstStyle/>
            <a:p>
              <a:pPr algn="ctr">
                <a:lnSpc>
                  <a:spcPts val="3290"/>
                </a:lnSpc>
              </a:pPr>
              <a:endParaRPr/>
            </a:p>
          </p:txBody>
        </p:sp>
      </p:grpSp>
      <p:grpSp>
        <p:nvGrpSpPr>
          <p:cNvPr id="2" name="Group 2">
            <a:extLst>
              <a:ext uri="{FF2B5EF4-FFF2-40B4-BE49-F238E27FC236}">
                <a16:creationId xmlns:a16="http://schemas.microsoft.com/office/drawing/2014/main" id="{97DD1BB4-35DE-9208-A80B-70981E15CE95}"/>
              </a:ext>
              <a:ext uri="{C183D7F6-B498-43B3-948B-1728B52AA6E4}">
                <adec:decorative xmlns:adec="http://schemas.microsoft.com/office/drawing/2017/decorative" val="1"/>
              </a:ext>
            </a:extLst>
          </p:cNvPr>
          <p:cNvGrpSpPr/>
          <p:nvPr/>
        </p:nvGrpSpPr>
        <p:grpSpPr>
          <a:xfrm>
            <a:off x="744246" y="2725688"/>
            <a:ext cx="3754386" cy="2553228"/>
            <a:chOff x="0" y="0"/>
            <a:chExt cx="988810" cy="672455"/>
          </a:xfrm>
        </p:grpSpPr>
        <p:sp>
          <p:nvSpPr>
            <p:cNvPr id="3" name="Freeform 3">
              <a:extLst>
                <a:ext uri="{FF2B5EF4-FFF2-40B4-BE49-F238E27FC236}">
                  <a16:creationId xmlns:a16="http://schemas.microsoft.com/office/drawing/2014/main" id="{60B59BBD-D068-5E39-2128-C1421A6B5308}"/>
                </a:ext>
              </a:extLst>
            </p:cNvPr>
            <p:cNvSpPr/>
            <p:nvPr/>
          </p:nvSpPr>
          <p:spPr>
            <a:xfrm>
              <a:off x="0" y="0"/>
              <a:ext cx="988810" cy="672455"/>
            </a:xfrm>
            <a:custGeom>
              <a:avLst/>
              <a:gdLst/>
              <a:ahLst/>
              <a:cxnLst/>
              <a:rect l="l" t="t" r="r" b="b"/>
              <a:pathLst>
                <a:path w="988810" h="672455">
                  <a:moveTo>
                    <a:pt x="0" y="0"/>
                  </a:moveTo>
                  <a:lnTo>
                    <a:pt x="988810" y="0"/>
                  </a:lnTo>
                  <a:lnTo>
                    <a:pt x="988810" y="672455"/>
                  </a:lnTo>
                  <a:lnTo>
                    <a:pt x="0" y="672455"/>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5CF6878C-5986-A7C1-FB4B-537EBBAFDE7A}"/>
                </a:ext>
              </a:extLst>
            </p:cNvPr>
            <p:cNvSpPr txBox="1"/>
            <p:nvPr/>
          </p:nvSpPr>
          <p:spPr>
            <a:xfrm>
              <a:off x="0" y="-38100"/>
              <a:ext cx="988810" cy="710555"/>
            </a:xfrm>
            <a:prstGeom prst="rect">
              <a:avLst/>
            </a:prstGeom>
          </p:spPr>
          <p:txBody>
            <a:bodyPr lIns="50800" tIns="50800" rIns="50800" bIns="50800" rtlCol="0" anchor="ctr"/>
            <a:lstStyle/>
            <a:p>
              <a:pPr algn="ctr">
                <a:lnSpc>
                  <a:spcPts val="3290"/>
                </a:lnSpc>
              </a:pPr>
              <a:endParaRPr/>
            </a:p>
          </p:txBody>
        </p:sp>
      </p:grpSp>
      <p:sp>
        <p:nvSpPr>
          <p:cNvPr id="5" name="Freeform 5">
            <a:extLst>
              <a:ext uri="{FF2B5EF4-FFF2-40B4-BE49-F238E27FC236}">
                <a16:creationId xmlns:a16="http://schemas.microsoft.com/office/drawing/2014/main" id="{E265123C-05E8-07AA-C1FD-A5967D25D85C}"/>
              </a:ext>
              <a:ext uri="{C183D7F6-B498-43B3-948B-1728B52AA6E4}">
                <adec:decorative xmlns:adec="http://schemas.microsoft.com/office/drawing/2017/decorative" val="1"/>
              </a:ext>
            </a:extLst>
          </p:cNvPr>
          <p:cNvSpPr/>
          <p:nvPr/>
        </p:nvSpPr>
        <p:spPr>
          <a:xfrm>
            <a:off x="2076872" y="3485006"/>
            <a:ext cx="1089134" cy="1119528"/>
          </a:xfrm>
          <a:custGeom>
            <a:avLst/>
            <a:gdLst/>
            <a:ahLst/>
            <a:cxnLst/>
            <a:rect l="l" t="t" r="r" b="b"/>
            <a:pathLst>
              <a:path w="1089134" h="1119528">
                <a:moveTo>
                  <a:pt x="0" y="0"/>
                </a:moveTo>
                <a:lnTo>
                  <a:pt x="1089134" y="0"/>
                </a:lnTo>
                <a:lnTo>
                  <a:pt x="1089134" y="1119528"/>
                </a:lnTo>
                <a:lnTo>
                  <a:pt x="0" y="1119528"/>
                </a:lnTo>
                <a:lnTo>
                  <a:pt x="0" y="0"/>
                </a:lnTo>
                <a:close/>
              </a:path>
            </a:pathLst>
          </a:custGeom>
          <a:blipFill>
            <a:blip r:embed="rId3"/>
            <a:stretch>
              <a:fillRect/>
            </a:stretch>
          </a:blipFill>
        </p:spPr>
        <p:txBody>
          <a:bodyPr/>
          <a:lstStyle/>
          <a:p>
            <a:endParaRPr lang="en-GB"/>
          </a:p>
        </p:txBody>
      </p:sp>
      <p:grpSp>
        <p:nvGrpSpPr>
          <p:cNvPr id="6" name="Group 6">
            <a:extLst>
              <a:ext uri="{FF2B5EF4-FFF2-40B4-BE49-F238E27FC236}">
                <a16:creationId xmlns:a16="http://schemas.microsoft.com/office/drawing/2014/main" id="{2C0EFDBF-ECD0-4260-AFC0-E1F7AEEF246B}"/>
              </a:ext>
              <a:ext uri="{C183D7F6-B498-43B3-948B-1728B52AA6E4}">
                <adec:decorative xmlns:adec="http://schemas.microsoft.com/office/drawing/2017/decorative" val="1"/>
              </a:ext>
            </a:extLst>
          </p:cNvPr>
          <p:cNvGrpSpPr/>
          <p:nvPr/>
        </p:nvGrpSpPr>
        <p:grpSpPr>
          <a:xfrm>
            <a:off x="744246" y="5450366"/>
            <a:ext cx="3754386" cy="1573508"/>
            <a:chOff x="0" y="0"/>
            <a:chExt cx="988810" cy="414422"/>
          </a:xfrm>
        </p:grpSpPr>
        <p:sp>
          <p:nvSpPr>
            <p:cNvPr id="7" name="Freeform 7">
              <a:extLst>
                <a:ext uri="{FF2B5EF4-FFF2-40B4-BE49-F238E27FC236}">
                  <a16:creationId xmlns:a16="http://schemas.microsoft.com/office/drawing/2014/main" id="{993E9238-DB94-7794-3944-E784237A0CE1}"/>
                </a:ext>
              </a:extLst>
            </p:cNvPr>
            <p:cNvSpPr/>
            <p:nvPr/>
          </p:nvSpPr>
          <p:spPr>
            <a:xfrm>
              <a:off x="0" y="0"/>
              <a:ext cx="988810" cy="414422"/>
            </a:xfrm>
            <a:custGeom>
              <a:avLst/>
              <a:gdLst/>
              <a:ahLst/>
              <a:cxnLst/>
              <a:rect l="l" t="t" r="r" b="b"/>
              <a:pathLst>
                <a:path w="988810" h="414422">
                  <a:moveTo>
                    <a:pt x="0" y="0"/>
                  </a:moveTo>
                  <a:lnTo>
                    <a:pt x="988810" y="0"/>
                  </a:lnTo>
                  <a:lnTo>
                    <a:pt x="988810" y="414422"/>
                  </a:lnTo>
                  <a:lnTo>
                    <a:pt x="0" y="414422"/>
                  </a:lnTo>
                  <a:close/>
                </a:path>
              </a:pathLst>
            </a:custGeom>
            <a:solidFill>
              <a:srgbClr val="FFFFFF"/>
            </a:solidFill>
          </p:spPr>
          <p:txBody>
            <a:bodyPr/>
            <a:lstStyle/>
            <a:p>
              <a:endParaRPr lang="en-GB"/>
            </a:p>
          </p:txBody>
        </p:sp>
        <p:sp>
          <p:nvSpPr>
            <p:cNvPr id="8" name="TextBox 8">
              <a:extLst>
                <a:ext uri="{FF2B5EF4-FFF2-40B4-BE49-F238E27FC236}">
                  <a16:creationId xmlns:a16="http://schemas.microsoft.com/office/drawing/2014/main" id="{5BEE7EC0-5925-A4CC-D6A5-A381B392583D}"/>
                </a:ext>
              </a:extLst>
            </p:cNvPr>
            <p:cNvSpPr txBox="1"/>
            <p:nvPr/>
          </p:nvSpPr>
          <p:spPr>
            <a:xfrm>
              <a:off x="0" y="-38100"/>
              <a:ext cx="988810" cy="452522"/>
            </a:xfrm>
            <a:prstGeom prst="rect">
              <a:avLst/>
            </a:prstGeom>
          </p:spPr>
          <p:txBody>
            <a:bodyPr lIns="50800" tIns="50800" rIns="50800" bIns="50800" rtlCol="0" anchor="ctr"/>
            <a:lstStyle/>
            <a:p>
              <a:pPr algn="ctr">
                <a:lnSpc>
                  <a:spcPts val="3290"/>
                </a:lnSpc>
              </a:pPr>
              <a:endParaRPr/>
            </a:p>
          </p:txBody>
        </p:sp>
      </p:grpSp>
      <p:sp>
        <p:nvSpPr>
          <p:cNvPr id="9" name="Freeform 9">
            <a:extLst>
              <a:ext uri="{FF2B5EF4-FFF2-40B4-BE49-F238E27FC236}">
                <a16:creationId xmlns:a16="http://schemas.microsoft.com/office/drawing/2014/main" id="{BAC8A817-6D51-85D8-FF53-9D04C9497967}"/>
              </a:ext>
              <a:ext uri="{C183D7F6-B498-43B3-948B-1728B52AA6E4}">
                <adec:decorative xmlns:adec="http://schemas.microsoft.com/office/drawing/2017/decorative" val="1"/>
              </a:ext>
            </a:extLst>
          </p:cNvPr>
          <p:cNvSpPr/>
          <p:nvPr/>
        </p:nvSpPr>
        <p:spPr>
          <a:xfrm>
            <a:off x="2590813" y="5749461"/>
            <a:ext cx="861036" cy="643625"/>
          </a:xfrm>
          <a:custGeom>
            <a:avLst/>
            <a:gdLst/>
            <a:ahLst/>
            <a:cxnLst/>
            <a:rect l="l" t="t" r="r" b="b"/>
            <a:pathLst>
              <a:path w="861036" h="643625">
                <a:moveTo>
                  <a:pt x="0" y="0"/>
                </a:moveTo>
                <a:lnTo>
                  <a:pt x="861036" y="0"/>
                </a:lnTo>
                <a:lnTo>
                  <a:pt x="861036" y="643625"/>
                </a:lnTo>
                <a:lnTo>
                  <a:pt x="0" y="643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0" name="Group 10">
            <a:extLst>
              <a:ext uri="{FF2B5EF4-FFF2-40B4-BE49-F238E27FC236}">
                <a16:creationId xmlns:a16="http://schemas.microsoft.com/office/drawing/2014/main" id="{AB0F239A-2E8D-9FD4-B26D-753CE4901A6E}"/>
              </a:ext>
              <a:ext uri="{C183D7F6-B498-43B3-948B-1728B52AA6E4}">
                <adec:decorative xmlns:adec="http://schemas.microsoft.com/office/drawing/2017/decorative" val="1"/>
              </a:ext>
            </a:extLst>
          </p:cNvPr>
          <p:cNvGrpSpPr/>
          <p:nvPr/>
        </p:nvGrpSpPr>
        <p:grpSpPr>
          <a:xfrm>
            <a:off x="0" y="0"/>
            <a:ext cx="18288000" cy="1445847"/>
            <a:chOff x="0" y="0"/>
            <a:chExt cx="4816593" cy="380799"/>
          </a:xfrm>
        </p:grpSpPr>
        <p:sp>
          <p:nvSpPr>
            <p:cNvPr id="11" name="Freeform 11">
              <a:extLst>
                <a:ext uri="{FF2B5EF4-FFF2-40B4-BE49-F238E27FC236}">
                  <a16:creationId xmlns:a16="http://schemas.microsoft.com/office/drawing/2014/main" id="{2A712995-DB20-7A1B-8873-619DF249EC9B}"/>
                </a:ext>
              </a:extLst>
            </p:cNvPr>
            <p:cNvSpPr/>
            <p:nvPr/>
          </p:nvSpPr>
          <p:spPr>
            <a:xfrm>
              <a:off x="0" y="0"/>
              <a:ext cx="4816592" cy="380799"/>
            </a:xfrm>
            <a:custGeom>
              <a:avLst/>
              <a:gdLst/>
              <a:ahLst/>
              <a:cxnLst/>
              <a:rect l="l" t="t" r="r" b="b"/>
              <a:pathLst>
                <a:path w="4816592" h="380799">
                  <a:moveTo>
                    <a:pt x="0" y="0"/>
                  </a:moveTo>
                  <a:lnTo>
                    <a:pt x="4816592" y="0"/>
                  </a:lnTo>
                  <a:lnTo>
                    <a:pt x="4816592" y="380799"/>
                  </a:lnTo>
                  <a:lnTo>
                    <a:pt x="0" y="380799"/>
                  </a:lnTo>
                  <a:close/>
                </a:path>
              </a:pathLst>
            </a:custGeom>
            <a:solidFill>
              <a:srgbClr val="FFFFFF"/>
            </a:solidFill>
          </p:spPr>
          <p:txBody>
            <a:bodyPr/>
            <a:lstStyle/>
            <a:p>
              <a:endParaRPr lang="en-GB"/>
            </a:p>
          </p:txBody>
        </p:sp>
        <p:sp>
          <p:nvSpPr>
            <p:cNvPr id="12" name="TextBox 12">
              <a:extLst>
                <a:ext uri="{FF2B5EF4-FFF2-40B4-BE49-F238E27FC236}">
                  <a16:creationId xmlns:a16="http://schemas.microsoft.com/office/drawing/2014/main" id="{C620B25A-E91F-A8FA-3A41-47A8106A04BA}"/>
                </a:ext>
              </a:extLst>
            </p:cNvPr>
            <p:cNvSpPr txBox="1"/>
            <p:nvPr/>
          </p:nvSpPr>
          <p:spPr>
            <a:xfrm>
              <a:off x="0" y="-38100"/>
              <a:ext cx="4816593" cy="418899"/>
            </a:xfrm>
            <a:prstGeom prst="rect">
              <a:avLst/>
            </a:prstGeom>
          </p:spPr>
          <p:txBody>
            <a:bodyPr lIns="50800" tIns="50800" rIns="50800" bIns="50800" rtlCol="0" anchor="ctr"/>
            <a:lstStyle/>
            <a:p>
              <a:pPr algn="ctr">
                <a:lnSpc>
                  <a:spcPts val="3290"/>
                </a:lnSpc>
              </a:pPr>
              <a:endParaRPr/>
            </a:p>
          </p:txBody>
        </p:sp>
      </p:grpSp>
      <p:sp>
        <p:nvSpPr>
          <p:cNvPr id="13" name="Freeform 13" descr="NIHR Birmingham Biomedical Research Centre logo">
            <a:extLst>
              <a:ext uri="{FF2B5EF4-FFF2-40B4-BE49-F238E27FC236}">
                <a16:creationId xmlns:a16="http://schemas.microsoft.com/office/drawing/2014/main" id="{115428A4-505D-4E22-2F21-78A5CC178405}"/>
              </a:ext>
            </a:extLst>
          </p:cNvPr>
          <p:cNvSpPr/>
          <p:nvPr/>
        </p:nvSpPr>
        <p:spPr>
          <a:xfrm>
            <a:off x="506701" y="241506"/>
            <a:ext cx="5029259" cy="1092512"/>
          </a:xfrm>
          <a:custGeom>
            <a:avLst/>
            <a:gdLst/>
            <a:ahLst/>
            <a:cxnLst/>
            <a:rect l="l" t="t" r="r" b="b"/>
            <a:pathLst>
              <a:path w="5029259" h="1092512">
                <a:moveTo>
                  <a:pt x="0" y="0"/>
                </a:moveTo>
                <a:lnTo>
                  <a:pt x="5029259" y="0"/>
                </a:lnTo>
                <a:lnTo>
                  <a:pt x="5029259" y="1092512"/>
                </a:lnTo>
                <a:lnTo>
                  <a:pt x="0" y="1092512"/>
                </a:lnTo>
                <a:lnTo>
                  <a:pt x="0" y="0"/>
                </a:lnTo>
                <a:close/>
              </a:path>
            </a:pathLst>
          </a:custGeom>
          <a:blipFill>
            <a:blip r:embed="rId6"/>
            <a:stretch>
              <a:fillRect/>
            </a:stretch>
          </a:blipFill>
        </p:spPr>
        <p:txBody>
          <a:bodyPr/>
          <a:lstStyle/>
          <a:p>
            <a:endParaRPr lang="en-GB"/>
          </a:p>
        </p:txBody>
      </p:sp>
      <p:sp>
        <p:nvSpPr>
          <p:cNvPr id="22" name="TextBox 22">
            <a:extLst>
              <a:ext uri="{FF2B5EF4-FFF2-40B4-BE49-F238E27FC236}">
                <a16:creationId xmlns:a16="http://schemas.microsoft.com/office/drawing/2014/main" id="{EE709C26-AC98-3259-16DA-33BBDC0D577D}"/>
              </a:ext>
            </a:extLst>
          </p:cNvPr>
          <p:cNvSpPr txBox="1"/>
          <p:nvPr/>
        </p:nvSpPr>
        <p:spPr>
          <a:xfrm>
            <a:off x="9344342" y="573381"/>
            <a:ext cx="7914958" cy="365760"/>
          </a:xfrm>
          <a:prstGeom prst="rect">
            <a:avLst/>
          </a:prstGeom>
        </p:spPr>
        <p:txBody>
          <a:bodyPr lIns="0" tIns="0" rIns="0" bIns="0" rtlCol="0" anchor="t">
            <a:spAutoFit/>
          </a:bodyPr>
          <a:lstStyle/>
          <a:p>
            <a:pPr algn="l">
              <a:lnSpc>
                <a:spcPts val="2939"/>
              </a:lnSpc>
            </a:pPr>
            <a:r>
              <a:rPr lang="en-US" sz="2099">
                <a:solidFill>
                  <a:srgbClr val="2EA9B0"/>
                </a:solidFill>
                <a:latin typeface="Lato Bold"/>
              </a:rPr>
              <a:t>Patient and Public Involvement and Engagement (PPIE) Case Study</a:t>
            </a:r>
          </a:p>
        </p:txBody>
      </p:sp>
      <p:grpSp>
        <p:nvGrpSpPr>
          <p:cNvPr id="14" name="Group 14">
            <a:extLst>
              <a:ext uri="{FF2B5EF4-FFF2-40B4-BE49-F238E27FC236}">
                <a16:creationId xmlns:a16="http://schemas.microsoft.com/office/drawing/2014/main" id="{D5BAF670-AFB6-26B9-E50C-1172EF10A165}"/>
              </a:ext>
              <a:ext uri="{C183D7F6-B498-43B3-948B-1728B52AA6E4}">
                <adec:decorative xmlns:adec="http://schemas.microsoft.com/office/drawing/2017/decorative" val="1"/>
              </a:ext>
            </a:extLst>
          </p:cNvPr>
          <p:cNvGrpSpPr/>
          <p:nvPr/>
        </p:nvGrpSpPr>
        <p:grpSpPr>
          <a:xfrm>
            <a:off x="744247" y="7195326"/>
            <a:ext cx="3754386" cy="2518294"/>
            <a:chOff x="0" y="0"/>
            <a:chExt cx="983651" cy="713156"/>
          </a:xfrm>
        </p:grpSpPr>
        <p:sp>
          <p:nvSpPr>
            <p:cNvPr id="15" name="Freeform 15">
              <a:extLst>
                <a:ext uri="{FF2B5EF4-FFF2-40B4-BE49-F238E27FC236}">
                  <a16:creationId xmlns:a16="http://schemas.microsoft.com/office/drawing/2014/main" id="{4EBFA6E2-19AA-9EB1-1A81-3AC18063A569}"/>
                </a:ext>
              </a:extLst>
            </p:cNvPr>
            <p:cNvSpPr/>
            <p:nvPr/>
          </p:nvSpPr>
          <p:spPr>
            <a:xfrm>
              <a:off x="0" y="0"/>
              <a:ext cx="983651" cy="713156"/>
            </a:xfrm>
            <a:custGeom>
              <a:avLst/>
              <a:gdLst/>
              <a:ahLst/>
              <a:cxnLst/>
              <a:rect l="l" t="t" r="r" b="b"/>
              <a:pathLst>
                <a:path w="983651" h="713156">
                  <a:moveTo>
                    <a:pt x="0" y="0"/>
                  </a:moveTo>
                  <a:lnTo>
                    <a:pt x="983651" y="0"/>
                  </a:lnTo>
                  <a:lnTo>
                    <a:pt x="983651" y="713156"/>
                  </a:lnTo>
                  <a:lnTo>
                    <a:pt x="0" y="713156"/>
                  </a:lnTo>
                  <a:close/>
                </a:path>
              </a:pathLst>
            </a:custGeom>
            <a:solidFill>
              <a:srgbClr val="FFFFFF"/>
            </a:solidFill>
          </p:spPr>
          <p:txBody>
            <a:bodyPr/>
            <a:lstStyle/>
            <a:p>
              <a:endParaRPr lang="en-GB"/>
            </a:p>
          </p:txBody>
        </p:sp>
        <p:sp>
          <p:nvSpPr>
            <p:cNvPr id="16" name="TextBox 16">
              <a:extLst>
                <a:ext uri="{FF2B5EF4-FFF2-40B4-BE49-F238E27FC236}">
                  <a16:creationId xmlns:a16="http://schemas.microsoft.com/office/drawing/2014/main" id="{635E9BE0-B363-94E6-026D-C3EA053E91D4}"/>
                </a:ext>
              </a:extLst>
            </p:cNvPr>
            <p:cNvSpPr txBox="1"/>
            <p:nvPr/>
          </p:nvSpPr>
          <p:spPr>
            <a:xfrm>
              <a:off x="0" y="-38100"/>
              <a:ext cx="983651" cy="751256"/>
            </a:xfrm>
            <a:prstGeom prst="rect">
              <a:avLst/>
            </a:prstGeom>
          </p:spPr>
          <p:txBody>
            <a:bodyPr lIns="50800" tIns="50800" rIns="50800" bIns="50800" rtlCol="0" anchor="ctr"/>
            <a:lstStyle/>
            <a:p>
              <a:pPr algn="ctr">
                <a:lnSpc>
                  <a:spcPts val="3290"/>
                </a:lnSpc>
              </a:pPr>
              <a:endParaRPr/>
            </a:p>
          </p:txBody>
        </p:sp>
      </p:grpSp>
      <p:sp>
        <p:nvSpPr>
          <p:cNvPr id="21" name="TextBox 21">
            <a:extLst>
              <a:ext uri="{FF2B5EF4-FFF2-40B4-BE49-F238E27FC236}">
                <a16:creationId xmlns:a16="http://schemas.microsoft.com/office/drawing/2014/main" id="{AC2565EB-F996-1498-109D-6A2C04F12730}"/>
              </a:ext>
            </a:extLst>
          </p:cNvPr>
          <p:cNvSpPr txBox="1"/>
          <p:nvPr/>
        </p:nvSpPr>
        <p:spPr>
          <a:xfrm>
            <a:off x="744246" y="1799397"/>
            <a:ext cx="17086554" cy="543547"/>
          </a:xfrm>
          <a:prstGeom prst="rect">
            <a:avLst/>
          </a:prstGeom>
        </p:spPr>
        <p:txBody>
          <a:bodyPr wrap="square" lIns="0" tIns="0" rIns="0" bIns="0" rtlCol="0" anchor="t">
            <a:spAutoFit/>
          </a:bodyPr>
          <a:lstStyle/>
          <a:p>
            <a:pPr algn="l">
              <a:lnSpc>
                <a:spcPts val="4689"/>
              </a:lnSpc>
            </a:pPr>
            <a:r>
              <a:rPr lang="en-US" sz="3349" b="1" dirty="0">
                <a:solidFill>
                  <a:srgbClr val="193E72"/>
                </a:solidFill>
                <a:latin typeface="Lato Bold"/>
              </a:rPr>
              <a:t>Development of a trial of preventative treatments for those at risk of rheumatoid arthritis</a:t>
            </a:r>
          </a:p>
        </p:txBody>
      </p:sp>
      <p:sp>
        <p:nvSpPr>
          <p:cNvPr id="17" name="TextBox 17">
            <a:extLst>
              <a:ext uri="{FF2B5EF4-FFF2-40B4-BE49-F238E27FC236}">
                <a16:creationId xmlns:a16="http://schemas.microsoft.com/office/drawing/2014/main" id="{DF7D27BA-7C1A-8CDF-404B-8562FE384BEC}"/>
              </a:ext>
            </a:extLst>
          </p:cNvPr>
          <p:cNvSpPr txBox="1"/>
          <p:nvPr/>
        </p:nvSpPr>
        <p:spPr>
          <a:xfrm>
            <a:off x="1382058" y="2959250"/>
            <a:ext cx="2478763" cy="387984"/>
          </a:xfrm>
          <a:prstGeom prst="rect">
            <a:avLst/>
          </a:prstGeom>
        </p:spPr>
        <p:txBody>
          <a:bodyPr lIns="0" tIns="0" rIns="0" bIns="0" rtlCol="0" anchor="t">
            <a:spAutoFit/>
          </a:bodyPr>
          <a:lstStyle/>
          <a:p>
            <a:pPr algn="ctr">
              <a:lnSpc>
                <a:spcPts val="3290"/>
              </a:lnSpc>
            </a:pPr>
            <a:r>
              <a:rPr lang="en-US" sz="2350" b="1" dirty="0">
                <a:solidFill>
                  <a:srgbClr val="193E72"/>
                </a:solidFill>
                <a:latin typeface="Lato Bold"/>
              </a:rPr>
              <a:t>Research theme</a:t>
            </a:r>
          </a:p>
        </p:txBody>
      </p:sp>
      <p:sp>
        <p:nvSpPr>
          <p:cNvPr id="18" name="TextBox 18">
            <a:extLst>
              <a:ext uri="{FF2B5EF4-FFF2-40B4-BE49-F238E27FC236}">
                <a16:creationId xmlns:a16="http://schemas.microsoft.com/office/drawing/2014/main" id="{9B669293-990E-869B-F50E-E6E11C9F8142}"/>
              </a:ext>
            </a:extLst>
          </p:cNvPr>
          <p:cNvSpPr txBox="1"/>
          <p:nvPr/>
        </p:nvSpPr>
        <p:spPr>
          <a:xfrm>
            <a:off x="1506351" y="4723690"/>
            <a:ext cx="2230176" cy="316230"/>
          </a:xfrm>
          <a:prstGeom prst="rect">
            <a:avLst/>
          </a:prstGeom>
        </p:spPr>
        <p:txBody>
          <a:bodyPr lIns="0" tIns="0" rIns="0" bIns="0" rtlCol="0" anchor="t">
            <a:spAutoFit/>
          </a:bodyPr>
          <a:lstStyle/>
          <a:p>
            <a:pPr algn="l">
              <a:lnSpc>
                <a:spcPts val="2520"/>
              </a:lnSpc>
            </a:pPr>
            <a:r>
              <a:rPr lang="en-US" sz="1800">
                <a:solidFill>
                  <a:srgbClr val="000000"/>
                </a:solidFill>
                <a:latin typeface="Lato"/>
              </a:rPr>
              <a:t>Inflammatory arthritis</a:t>
            </a:r>
          </a:p>
        </p:txBody>
      </p:sp>
      <p:sp>
        <p:nvSpPr>
          <p:cNvPr id="19" name="TextBox 19">
            <a:extLst>
              <a:ext uri="{FF2B5EF4-FFF2-40B4-BE49-F238E27FC236}">
                <a16:creationId xmlns:a16="http://schemas.microsoft.com/office/drawing/2014/main" id="{ED1A4340-AE88-174A-C27E-AC1F7F732E3A}"/>
              </a:ext>
            </a:extLst>
          </p:cNvPr>
          <p:cNvSpPr txBox="1"/>
          <p:nvPr/>
        </p:nvSpPr>
        <p:spPr>
          <a:xfrm>
            <a:off x="1636710" y="5608397"/>
            <a:ext cx="715552" cy="830503"/>
          </a:xfrm>
          <a:prstGeom prst="rect">
            <a:avLst/>
          </a:prstGeom>
        </p:spPr>
        <p:txBody>
          <a:bodyPr lIns="0" tIns="0" rIns="0" bIns="0" rtlCol="0" anchor="t">
            <a:spAutoFit/>
          </a:bodyPr>
          <a:lstStyle/>
          <a:p>
            <a:pPr algn="ctr">
              <a:lnSpc>
                <a:spcPts val="6799"/>
              </a:lnSpc>
            </a:pPr>
            <a:r>
              <a:rPr lang="en-US" sz="4856" dirty="0">
                <a:solidFill>
                  <a:srgbClr val="193E72"/>
                </a:solidFill>
                <a:latin typeface="Lato Heavy"/>
              </a:rPr>
              <a:t>25</a:t>
            </a:r>
          </a:p>
        </p:txBody>
      </p:sp>
      <p:sp>
        <p:nvSpPr>
          <p:cNvPr id="20" name="TextBox 20">
            <a:extLst>
              <a:ext uri="{FF2B5EF4-FFF2-40B4-BE49-F238E27FC236}">
                <a16:creationId xmlns:a16="http://schemas.microsoft.com/office/drawing/2014/main" id="{AFC38E07-7A62-83DC-E194-F8841E253703}"/>
              </a:ext>
            </a:extLst>
          </p:cNvPr>
          <p:cNvSpPr txBox="1"/>
          <p:nvPr/>
        </p:nvSpPr>
        <p:spPr>
          <a:xfrm>
            <a:off x="1142798" y="6553658"/>
            <a:ext cx="2957282" cy="316230"/>
          </a:xfrm>
          <a:prstGeom prst="rect">
            <a:avLst/>
          </a:prstGeom>
        </p:spPr>
        <p:txBody>
          <a:bodyPr lIns="0" tIns="0" rIns="0" bIns="0" rtlCol="0" anchor="t">
            <a:spAutoFit/>
          </a:bodyPr>
          <a:lstStyle/>
          <a:p>
            <a:pPr algn="ctr">
              <a:lnSpc>
                <a:spcPts val="2520"/>
              </a:lnSpc>
            </a:pPr>
            <a:r>
              <a:rPr lang="en-US" sz="1800">
                <a:solidFill>
                  <a:srgbClr val="000000"/>
                </a:solidFill>
                <a:latin typeface="Lato"/>
              </a:rPr>
              <a:t>public contributors involved</a:t>
            </a:r>
          </a:p>
        </p:txBody>
      </p:sp>
      <p:grpSp>
        <p:nvGrpSpPr>
          <p:cNvPr id="23" name="Group 23">
            <a:extLst>
              <a:ext uri="{FF2B5EF4-FFF2-40B4-BE49-F238E27FC236}">
                <a16:creationId xmlns:a16="http://schemas.microsoft.com/office/drawing/2014/main" id="{1AF086B2-1108-652E-8220-8EE60DE76EE6}"/>
              </a:ext>
              <a:ext uri="{C183D7F6-B498-43B3-948B-1728B52AA6E4}">
                <adec:decorative xmlns:adec="http://schemas.microsoft.com/office/drawing/2017/decorative" val="1"/>
              </a:ext>
            </a:extLst>
          </p:cNvPr>
          <p:cNvGrpSpPr/>
          <p:nvPr/>
        </p:nvGrpSpPr>
        <p:grpSpPr>
          <a:xfrm>
            <a:off x="4679607" y="2725688"/>
            <a:ext cx="5439281" cy="2553228"/>
            <a:chOff x="0" y="0"/>
            <a:chExt cx="1432568" cy="672455"/>
          </a:xfrm>
        </p:grpSpPr>
        <p:sp>
          <p:nvSpPr>
            <p:cNvPr id="24" name="Freeform 24">
              <a:extLst>
                <a:ext uri="{FF2B5EF4-FFF2-40B4-BE49-F238E27FC236}">
                  <a16:creationId xmlns:a16="http://schemas.microsoft.com/office/drawing/2014/main" id="{1FC55355-716C-E975-94A6-0F73D72547AF}"/>
                </a:ext>
              </a:extLst>
            </p:cNvPr>
            <p:cNvSpPr/>
            <p:nvPr/>
          </p:nvSpPr>
          <p:spPr>
            <a:xfrm>
              <a:off x="0" y="0"/>
              <a:ext cx="1432568" cy="672455"/>
            </a:xfrm>
            <a:custGeom>
              <a:avLst/>
              <a:gdLst/>
              <a:ahLst/>
              <a:cxnLst/>
              <a:rect l="l" t="t" r="r" b="b"/>
              <a:pathLst>
                <a:path w="1432568" h="672455">
                  <a:moveTo>
                    <a:pt x="0" y="0"/>
                  </a:moveTo>
                  <a:lnTo>
                    <a:pt x="1432568" y="0"/>
                  </a:lnTo>
                  <a:lnTo>
                    <a:pt x="1432568" y="672455"/>
                  </a:lnTo>
                  <a:lnTo>
                    <a:pt x="0" y="672455"/>
                  </a:lnTo>
                  <a:close/>
                </a:path>
              </a:pathLst>
            </a:custGeom>
            <a:solidFill>
              <a:srgbClr val="FFFFFF"/>
            </a:solidFill>
          </p:spPr>
          <p:txBody>
            <a:bodyPr/>
            <a:lstStyle/>
            <a:p>
              <a:endParaRPr lang="en-GB"/>
            </a:p>
          </p:txBody>
        </p:sp>
        <p:sp>
          <p:nvSpPr>
            <p:cNvPr id="25" name="TextBox 25">
              <a:extLst>
                <a:ext uri="{FF2B5EF4-FFF2-40B4-BE49-F238E27FC236}">
                  <a16:creationId xmlns:a16="http://schemas.microsoft.com/office/drawing/2014/main" id="{1093436D-1050-5881-24A4-E84CAE8D7F16}"/>
                </a:ext>
              </a:extLst>
            </p:cNvPr>
            <p:cNvSpPr txBox="1"/>
            <p:nvPr/>
          </p:nvSpPr>
          <p:spPr>
            <a:xfrm>
              <a:off x="0" y="-38100"/>
              <a:ext cx="1432568" cy="710555"/>
            </a:xfrm>
            <a:prstGeom prst="rect">
              <a:avLst/>
            </a:prstGeom>
          </p:spPr>
          <p:txBody>
            <a:bodyPr lIns="50800" tIns="50800" rIns="50800" bIns="50800" rtlCol="0" anchor="ctr"/>
            <a:lstStyle/>
            <a:p>
              <a:pPr algn="ctr">
                <a:lnSpc>
                  <a:spcPts val="3290"/>
                </a:lnSpc>
              </a:pPr>
              <a:endParaRPr/>
            </a:p>
          </p:txBody>
        </p:sp>
      </p:grpSp>
      <p:sp>
        <p:nvSpPr>
          <p:cNvPr id="28" name="TextBox 28">
            <a:extLst>
              <a:ext uri="{FF2B5EF4-FFF2-40B4-BE49-F238E27FC236}">
                <a16:creationId xmlns:a16="http://schemas.microsoft.com/office/drawing/2014/main" id="{84431626-B1C9-F802-CB3C-C062E86D8BA1}"/>
              </a:ext>
            </a:extLst>
          </p:cNvPr>
          <p:cNvSpPr txBox="1"/>
          <p:nvPr/>
        </p:nvSpPr>
        <p:spPr>
          <a:xfrm>
            <a:off x="2004279" y="7395350"/>
            <a:ext cx="1253907" cy="387984"/>
          </a:xfrm>
          <a:prstGeom prst="rect">
            <a:avLst/>
          </a:prstGeom>
        </p:spPr>
        <p:txBody>
          <a:bodyPr lIns="0" tIns="0" rIns="0" bIns="0" rtlCol="0" anchor="t">
            <a:spAutoFit/>
          </a:bodyPr>
          <a:lstStyle/>
          <a:p>
            <a:pPr algn="ctr">
              <a:lnSpc>
                <a:spcPts val="3290"/>
              </a:lnSpc>
            </a:pPr>
            <a:r>
              <a:rPr lang="en-US" sz="2350">
                <a:solidFill>
                  <a:srgbClr val="193E72"/>
                </a:solidFill>
                <a:latin typeface="Lato Bold"/>
              </a:rPr>
              <a:t>Methods</a:t>
            </a:r>
          </a:p>
        </p:txBody>
      </p:sp>
      <p:grpSp>
        <p:nvGrpSpPr>
          <p:cNvPr id="44" name="Group 44" descr="Online meetings">
            <a:extLst>
              <a:ext uri="{FF2B5EF4-FFF2-40B4-BE49-F238E27FC236}">
                <a16:creationId xmlns:a16="http://schemas.microsoft.com/office/drawing/2014/main" id="{A1D53C03-BF93-5F31-7B6D-E93DC87D4C47}"/>
              </a:ext>
              <a:ext uri="{C183D7F6-B498-43B3-948B-1728B52AA6E4}">
                <adec:decorative xmlns:adec="http://schemas.microsoft.com/office/drawing/2017/decorative" val="0"/>
              </a:ext>
            </a:extLst>
          </p:cNvPr>
          <p:cNvGrpSpPr/>
          <p:nvPr/>
        </p:nvGrpSpPr>
        <p:grpSpPr>
          <a:xfrm>
            <a:off x="763833" y="8039100"/>
            <a:ext cx="1358470" cy="1464177"/>
            <a:chOff x="0" y="0"/>
            <a:chExt cx="1811293" cy="1952236"/>
          </a:xfrm>
        </p:grpSpPr>
        <p:sp>
          <p:nvSpPr>
            <p:cNvPr id="45" name="Freeform 45">
              <a:extLst>
                <a:ext uri="{FF2B5EF4-FFF2-40B4-BE49-F238E27FC236}">
                  <a16:creationId xmlns:a16="http://schemas.microsoft.com/office/drawing/2014/main" id="{46C9C063-AFF5-30AC-0B0E-D2D0281A2D37}"/>
                </a:ext>
              </a:extLst>
            </p:cNvPr>
            <p:cNvSpPr/>
            <p:nvPr/>
          </p:nvSpPr>
          <p:spPr>
            <a:xfrm>
              <a:off x="407685" y="0"/>
              <a:ext cx="995924" cy="995924"/>
            </a:xfrm>
            <a:custGeom>
              <a:avLst/>
              <a:gdLst/>
              <a:ahLst/>
              <a:cxnLst/>
              <a:rect l="l" t="t" r="r" b="b"/>
              <a:pathLst>
                <a:path w="995924" h="995924">
                  <a:moveTo>
                    <a:pt x="0" y="0"/>
                  </a:moveTo>
                  <a:lnTo>
                    <a:pt x="995923" y="0"/>
                  </a:lnTo>
                  <a:lnTo>
                    <a:pt x="995923" y="995924"/>
                  </a:lnTo>
                  <a:lnTo>
                    <a:pt x="0" y="9959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46" name="TextBox 46">
              <a:extLst>
                <a:ext uri="{FF2B5EF4-FFF2-40B4-BE49-F238E27FC236}">
                  <a16:creationId xmlns:a16="http://schemas.microsoft.com/office/drawing/2014/main" id="{B9FD9530-7F7E-97C9-3B2C-BF6040E4C36A}"/>
                </a:ext>
              </a:extLst>
            </p:cNvPr>
            <p:cNvSpPr txBox="1"/>
            <p:nvPr/>
          </p:nvSpPr>
          <p:spPr>
            <a:xfrm>
              <a:off x="0" y="1127371"/>
              <a:ext cx="1811293" cy="824865"/>
            </a:xfrm>
            <a:prstGeom prst="rect">
              <a:avLst/>
            </a:prstGeom>
          </p:spPr>
          <p:txBody>
            <a:bodyPr lIns="0" tIns="0" rIns="0" bIns="0" rtlCol="0" anchor="t">
              <a:spAutoFit/>
            </a:bodyPr>
            <a:lstStyle/>
            <a:p>
              <a:pPr algn="ctr">
                <a:lnSpc>
                  <a:spcPts val="2520"/>
                </a:lnSpc>
              </a:pPr>
              <a:r>
                <a:rPr lang="en-US" sz="1800">
                  <a:solidFill>
                    <a:srgbClr val="000000"/>
                  </a:solidFill>
                  <a:latin typeface="Lato"/>
                </a:rPr>
                <a:t>Online meetings</a:t>
              </a:r>
            </a:p>
          </p:txBody>
        </p:sp>
      </p:grpSp>
      <p:grpSp>
        <p:nvGrpSpPr>
          <p:cNvPr id="47" name="Group 47" descr="Feedback form">
            <a:extLst>
              <a:ext uri="{FF2B5EF4-FFF2-40B4-BE49-F238E27FC236}">
                <a16:creationId xmlns:a16="http://schemas.microsoft.com/office/drawing/2014/main" id="{66387246-B136-1BE9-AF3F-D4943256D62A}"/>
              </a:ext>
              <a:ext uri="{C183D7F6-B498-43B3-948B-1728B52AA6E4}">
                <adec:decorative xmlns:adec="http://schemas.microsoft.com/office/drawing/2017/decorative" val="0"/>
              </a:ext>
            </a:extLst>
          </p:cNvPr>
          <p:cNvGrpSpPr/>
          <p:nvPr/>
        </p:nvGrpSpPr>
        <p:grpSpPr>
          <a:xfrm>
            <a:off x="2030884" y="8039100"/>
            <a:ext cx="1248484" cy="1464177"/>
            <a:chOff x="0" y="0"/>
            <a:chExt cx="1664645" cy="1952236"/>
          </a:xfrm>
        </p:grpSpPr>
        <p:sp>
          <p:nvSpPr>
            <p:cNvPr id="48" name="Freeform 48">
              <a:extLst>
                <a:ext uri="{FF2B5EF4-FFF2-40B4-BE49-F238E27FC236}">
                  <a16:creationId xmlns:a16="http://schemas.microsoft.com/office/drawing/2014/main" id="{3BF86D62-D625-97C4-86DF-B206C765C69C}"/>
                </a:ext>
              </a:extLst>
            </p:cNvPr>
            <p:cNvSpPr/>
            <p:nvPr/>
          </p:nvSpPr>
          <p:spPr>
            <a:xfrm>
              <a:off x="334361" y="0"/>
              <a:ext cx="995924" cy="995924"/>
            </a:xfrm>
            <a:custGeom>
              <a:avLst/>
              <a:gdLst/>
              <a:ahLst/>
              <a:cxnLst/>
              <a:rect l="l" t="t" r="r" b="b"/>
              <a:pathLst>
                <a:path w="995924" h="995924">
                  <a:moveTo>
                    <a:pt x="0" y="0"/>
                  </a:moveTo>
                  <a:lnTo>
                    <a:pt x="995923" y="0"/>
                  </a:lnTo>
                  <a:lnTo>
                    <a:pt x="995923" y="995924"/>
                  </a:lnTo>
                  <a:lnTo>
                    <a:pt x="0" y="9959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49" name="TextBox 49">
              <a:extLst>
                <a:ext uri="{FF2B5EF4-FFF2-40B4-BE49-F238E27FC236}">
                  <a16:creationId xmlns:a16="http://schemas.microsoft.com/office/drawing/2014/main" id="{CE9B3399-EE09-82B4-09BC-126504C83B70}"/>
                </a:ext>
              </a:extLst>
            </p:cNvPr>
            <p:cNvSpPr txBox="1"/>
            <p:nvPr/>
          </p:nvSpPr>
          <p:spPr>
            <a:xfrm>
              <a:off x="0" y="1127371"/>
              <a:ext cx="1664645" cy="824865"/>
            </a:xfrm>
            <a:prstGeom prst="rect">
              <a:avLst/>
            </a:prstGeom>
          </p:spPr>
          <p:txBody>
            <a:bodyPr lIns="0" tIns="0" rIns="0" bIns="0" rtlCol="0" anchor="t">
              <a:spAutoFit/>
            </a:bodyPr>
            <a:lstStyle/>
            <a:p>
              <a:pPr algn="ctr">
                <a:lnSpc>
                  <a:spcPts val="2520"/>
                </a:lnSpc>
              </a:pPr>
              <a:r>
                <a:rPr lang="en-US" sz="1800">
                  <a:solidFill>
                    <a:srgbClr val="000000"/>
                  </a:solidFill>
                  <a:latin typeface="Lato"/>
                </a:rPr>
                <a:t>Feedback form</a:t>
              </a:r>
            </a:p>
          </p:txBody>
        </p:sp>
      </p:grpSp>
      <p:grpSp>
        <p:nvGrpSpPr>
          <p:cNvPr id="50" name="Group 50" descr="Emails">
            <a:extLst>
              <a:ext uri="{FF2B5EF4-FFF2-40B4-BE49-F238E27FC236}">
                <a16:creationId xmlns:a16="http://schemas.microsoft.com/office/drawing/2014/main" id="{F03FCB34-0DD9-AE1C-0C11-FF7CC0B099D1}"/>
              </a:ext>
              <a:ext uri="{C183D7F6-B498-43B3-948B-1728B52AA6E4}">
                <adec:decorative xmlns:adec="http://schemas.microsoft.com/office/drawing/2017/decorative" val="0"/>
              </a:ext>
            </a:extLst>
          </p:cNvPr>
          <p:cNvGrpSpPr/>
          <p:nvPr/>
        </p:nvGrpSpPr>
        <p:grpSpPr>
          <a:xfrm>
            <a:off x="3493711" y="8039100"/>
            <a:ext cx="734218" cy="1136567"/>
            <a:chOff x="0" y="0"/>
            <a:chExt cx="978958" cy="1515422"/>
          </a:xfrm>
        </p:grpSpPr>
        <p:sp>
          <p:nvSpPr>
            <p:cNvPr id="51" name="Freeform 51">
              <a:extLst>
                <a:ext uri="{FF2B5EF4-FFF2-40B4-BE49-F238E27FC236}">
                  <a16:creationId xmlns:a16="http://schemas.microsoft.com/office/drawing/2014/main" id="{C170A5BD-A795-58AC-152A-05B353326B03}"/>
                </a:ext>
              </a:extLst>
            </p:cNvPr>
            <p:cNvSpPr/>
            <p:nvPr/>
          </p:nvSpPr>
          <p:spPr>
            <a:xfrm>
              <a:off x="0" y="0"/>
              <a:ext cx="978958" cy="978958"/>
            </a:xfrm>
            <a:custGeom>
              <a:avLst/>
              <a:gdLst/>
              <a:ahLst/>
              <a:cxnLst/>
              <a:rect l="l" t="t" r="r" b="b"/>
              <a:pathLst>
                <a:path w="978958" h="978958">
                  <a:moveTo>
                    <a:pt x="0" y="0"/>
                  </a:moveTo>
                  <a:lnTo>
                    <a:pt x="978958" y="0"/>
                  </a:lnTo>
                  <a:lnTo>
                    <a:pt x="978958" y="978958"/>
                  </a:lnTo>
                  <a:lnTo>
                    <a:pt x="0" y="97895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52" name="TextBox 52">
              <a:extLst>
                <a:ext uri="{FF2B5EF4-FFF2-40B4-BE49-F238E27FC236}">
                  <a16:creationId xmlns:a16="http://schemas.microsoft.com/office/drawing/2014/main" id="{45FBA364-36DD-F8C4-33C1-8D24983C4219}"/>
                </a:ext>
              </a:extLst>
            </p:cNvPr>
            <p:cNvSpPr txBox="1"/>
            <p:nvPr/>
          </p:nvSpPr>
          <p:spPr>
            <a:xfrm>
              <a:off x="9595" y="1109657"/>
              <a:ext cx="969252" cy="405765"/>
            </a:xfrm>
            <a:prstGeom prst="rect">
              <a:avLst/>
            </a:prstGeom>
          </p:spPr>
          <p:txBody>
            <a:bodyPr lIns="0" tIns="0" rIns="0" bIns="0" rtlCol="0" anchor="t">
              <a:spAutoFit/>
            </a:bodyPr>
            <a:lstStyle/>
            <a:p>
              <a:pPr algn="ctr">
                <a:lnSpc>
                  <a:spcPts val="2520"/>
                </a:lnSpc>
              </a:pPr>
              <a:r>
                <a:rPr lang="en-US" sz="1800">
                  <a:solidFill>
                    <a:srgbClr val="000000"/>
                  </a:solidFill>
                  <a:latin typeface="Lato"/>
                </a:rPr>
                <a:t>Emails</a:t>
              </a:r>
            </a:p>
          </p:txBody>
        </p:sp>
      </p:grpSp>
      <p:sp>
        <p:nvSpPr>
          <p:cNvPr id="26" name="TextBox 26">
            <a:extLst>
              <a:ext uri="{FF2B5EF4-FFF2-40B4-BE49-F238E27FC236}">
                <a16:creationId xmlns:a16="http://schemas.microsoft.com/office/drawing/2014/main" id="{0AFFB77F-1DE0-60D3-8CDE-916434B1124B}"/>
              </a:ext>
            </a:extLst>
          </p:cNvPr>
          <p:cNvSpPr txBox="1"/>
          <p:nvPr/>
        </p:nvSpPr>
        <p:spPr>
          <a:xfrm>
            <a:off x="4913256" y="2959250"/>
            <a:ext cx="1748045" cy="387984"/>
          </a:xfrm>
          <a:prstGeom prst="rect">
            <a:avLst/>
          </a:prstGeom>
        </p:spPr>
        <p:txBody>
          <a:bodyPr lIns="0" tIns="0" rIns="0" bIns="0" rtlCol="0" anchor="t">
            <a:spAutoFit/>
          </a:bodyPr>
          <a:lstStyle/>
          <a:p>
            <a:pPr algn="l">
              <a:lnSpc>
                <a:spcPts val="3290"/>
              </a:lnSpc>
            </a:pPr>
            <a:r>
              <a:rPr lang="en-US" sz="2350" b="1" dirty="0">
                <a:solidFill>
                  <a:srgbClr val="193E72"/>
                </a:solidFill>
                <a:latin typeface="Lato Bold"/>
              </a:rPr>
              <a:t>Aim</a:t>
            </a:r>
          </a:p>
        </p:txBody>
      </p:sp>
      <p:sp>
        <p:nvSpPr>
          <p:cNvPr id="27" name="TextBox 27">
            <a:extLst>
              <a:ext uri="{FF2B5EF4-FFF2-40B4-BE49-F238E27FC236}">
                <a16:creationId xmlns:a16="http://schemas.microsoft.com/office/drawing/2014/main" id="{B2AB29A6-C838-64B4-E750-0D0651B52FA9}"/>
              </a:ext>
            </a:extLst>
          </p:cNvPr>
          <p:cNvSpPr txBox="1"/>
          <p:nvPr/>
        </p:nvSpPr>
        <p:spPr>
          <a:xfrm>
            <a:off x="4913256" y="3537734"/>
            <a:ext cx="4809894" cy="1259205"/>
          </a:xfrm>
          <a:prstGeom prst="rect">
            <a:avLst/>
          </a:prstGeom>
        </p:spPr>
        <p:txBody>
          <a:bodyPr lIns="0" tIns="0" rIns="0" bIns="0" rtlCol="0" anchor="t">
            <a:spAutoFit/>
          </a:bodyPr>
          <a:lstStyle/>
          <a:p>
            <a:pPr algn="l">
              <a:lnSpc>
                <a:spcPts val="2520"/>
              </a:lnSpc>
              <a:spcBef>
                <a:spcPct val="0"/>
              </a:spcBef>
            </a:pPr>
            <a:r>
              <a:rPr lang="en-US" sz="1800" dirty="0">
                <a:solidFill>
                  <a:srgbClr val="000000"/>
                </a:solidFill>
                <a:latin typeface="Lato Bold"/>
              </a:rPr>
              <a:t>Develop a trial design</a:t>
            </a:r>
            <a:r>
              <a:rPr lang="en-US" sz="1800" dirty="0">
                <a:solidFill>
                  <a:srgbClr val="000000"/>
                </a:solidFill>
                <a:latin typeface="Lato"/>
              </a:rPr>
              <a:t> for evaluating preventative interventions for people at risk of rheumatoid </a:t>
            </a:r>
            <a:r>
              <a:rPr lang="en-US" dirty="0">
                <a:solidFill>
                  <a:srgbClr val="000000"/>
                </a:solidFill>
                <a:latin typeface="Lato"/>
              </a:rPr>
              <a:t>a</a:t>
            </a:r>
            <a:r>
              <a:rPr lang="en-US" sz="1800" dirty="0">
                <a:solidFill>
                  <a:srgbClr val="000000"/>
                </a:solidFill>
                <a:latin typeface="Lato"/>
              </a:rPr>
              <a:t>rthritis through the consultation of a Public Advisory Group</a:t>
            </a:r>
          </a:p>
        </p:txBody>
      </p:sp>
      <p:sp>
        <p:nvSpPr>
          <p:cNvPr id="36" name="TextBox 36">
            <a:extLst>
              <a:ext uri="{FF2B5EF4-FFF2-40B4-BE49-F238E27FC236}">
                <a16:creationId xmlns:a16="http://schemas.microsoft.com/office/drawing/2014/main" id="{3E33CF46-89C4-AC56-9EB9-2F52F3CDB338}"/>
              </a:ext>
            </a:extLst>
          </p:cNvPr>
          <p:cNvSpPr txBox="1"/>
          <p:nvPr/>
        </p:nvSpPr>
        <p:spPr>
          <a:xfrm>
            <a:off x="4913256" y="5708895"/>
            <a:ext cx="1748045" cy="387984"/>
          </a:xfrm>
          <a:prstGeom prst="rect">
            <a:avLst/>
          </a:prstGeom>
        </p:spPr>
        <p:txBody>
          <a:bodyPr lIns="0" tIns="0" rIns="0" bIns="0" rtlCol="0" anchor="t">
            <a:spAutoFit/>
          </a:bodyPr>
          <a:lstStyle/>
          <a:p>
            <a:pPr algn="l">
              <a:lnSpc>
                <a:spcPts val="3290"/>
              </a:lnSpc>
              <a:spcBef>
                <a:spcPct val="0"/>
              </a:spcBef>
            </a:pPr>
            <a:r>
              <a:rPr lang="en-US" sz="2350" b="1" dirty="0">
                <a:solidFill>
                  <a:srgbClr val="193E72"/>
                </a:solidFill>
                <a:latin typeface="Lato Bold"/>
              </a:rPr>
              <a:t>Best practice</a:t>
            </a:r>
          </a:p>
        </p:txBody>
      </p:sp>
      <p:sp>
        <p:nvSpPr>
          <p:cNvPr id="37" name="TextBox 37">
            <a:extLst>
              <a:ext uri="{FF2B5EF4-FFF2-40B4-BE49-F238E27FC236}">
                <a16:creationId xmlns:a16="http://schemas.microsoft.com/office/drawing/2014/main" id="{BE8D5957-7BA9-C8AA-447F-9D267B3B79A2}"/>
              </a:ext>
            </a:extLst>
          </p:cNvPr>
          <p:cNvSpPr txBox="1"/>
          <p:nvPr/>
        </p:nvSpPr>
        <p:spPr>
          <a:xfrm>
            <a:off x="4913256" y="6230229"/>
            <a:ext cx="4916544" cy="3341749"/>
          </a:xfrm>
          <a:prstGeom prst="rect">
            <a:avLst/>
          </a:prstGeom>
        </p:spPr>
        <p:txBody>
          <a:bodyPr wrap="square" lIns="0" tIns="0" rIns="0" bIns="0" rtlCol="0" anchor="t">
            <a:spAutoFit/>
          </a:bodyPr>
          <a:lstStyle/>
          <a:p>
            <a:pPr algn="l">
              <a:lnSpc>
                <a:spcPts val="2520"/>
              </a:lnSpc>
            </a:pPr>
            <a:r>
              <a:rPr lang="en-US" sz="1800" dirty="0">
                <a:solidFill>
                  <a:srgbClr val="000000"/>
                </a:solidFill>
                <a:latin typeface="Lato"/>
              </a:rPr>
              <a:t>Public contributors noted: </a:t>
            </a:r>
          </a:p>
          <a:p>
            <a:pPr algn="l">
              <a:lnSpc>
                <a:spcPts val="1260"/>
              </a:lnSpc>
            </a:pPr>
            <a:endParaRPr lang="en-US" dirty="0">
              <a:solidFill>
                <a:srgbClr val="000000"/>
              </a:solidFill>
              <a:latin typeface="Lato"/>
            </a:endParaRPr>
          </a:p>
          <a:p>
            <a:pPr marL="388620" lvl="1" indent="-194310" algn="l">
              <a:lnSpc>
                <a:spcPts val="2520"/>
              </a:lnSpc>
              <a:buFont typeface="Arial"/>
              <a:buChar char="•"/>
            </a:pPr>
            <a:r>
              <a:rPr lang="en-US" dirty="0">
                <a:solidFill>
                  <a:srgbClr val="000000"/>
                </a:solidFill>
                <a:latin typeface="Lato"/>
              </a:rPr>
              <a:t>a</a:t>
            </a:r>
            <a:r>
              <a:rPr lang="en-US" sz="1800" dirty="0">
                <a:solidFill>
                  <a:srgbClr val="000000"/>
                </a:solidFill>
                <a:latin typeface="Lato"/>
              </a:rPr>
              <a:t>n inclusive environment where they felt listened to and respected by the researchers</a:t>
            </a:r>
          </a:p>
          <a:p>
            <a:pPr marL="388620" lvl="1" indent="-194310" algn="l">
              <a:lnSpc>
                <a:spcPts val="2520"/>
              </a:lnSpc>
              <a:buFont typeface="Arial"/>
              <a:buChar char="•"/>
            </a:pPr>
            <a:r>
              <a:rPr lang="en-US" dirty="0">
                <a:solidFill>
                  <a:srgbClr val="000000"/>
                </a:solidFill>
                <a:latin typeface="Lato"/>
              </a:rPr>
              <a:t>c</a:t>
            </a:r>
            <a:r>
              <a:rPr lang="en-US" sz="1800" dirty="0">
                <a:solidFill>
                  <a:srgbClr val="000000"/>
                </a:solidFill>
                <a:latin typeface="Lato"/>
              </a:rPr>
              <a:t>lear emails and adequate notice were received</a:t>
            </a:r>
          </a:p>
          <a:p>
            <a:pPr marL="388620" lvl="1" indent="-194310" algn="l">
              <a:lnSpc>
                <a:spcPts val="2520"/>
              </a:lnSpc>
              <a:buFont typeface="Arial"/>
              <a:buChar char="•"/>
            </a:pPr>
            <a:r>
              <a:rPr lang="en-US" dirty="0">
                <a:solidFill>
                  <a:srgbClr val="000000"/>
                </a:solidFill>
                <a:latin typeface="Lato"/>
              </a:rPr>
              <a:t>r</a:t>
            </a:r>
            <a:r>
              <a:rPr lang="en-US" sz="1800" dirty="0">
                <a:solidFill>
                  <a:srgbClr val="000000"/>
                </a:solidFill>
                <a:latin typeface="Lato"/>
              </a:rPr>
              <a:t>esearchers showed a genuine interest and motivation to improve the quality of PPIE in research</a:t>
            </a:r>
          </a:p>
          <a:p>
            <a:pPr marL="388620" lvl="1" indent="-194310" algn="l">
              <a:lnSpc>
                <a:spcPts val="2520"/>
              </a:lnSpc>
              <a:buFont typeface="Arial"/>
              <a:buChar char="•"/>
            </a:pPr>
            <a:r>
              <a:rPr lang="en-US" dirty="0">
                <a:solidFill>
                  <a:srgbClr val="000000"/>
                </a:solidFill>
                <a:latin typeface="Lato"/>
              </a:rPr>
              <a:t>r</a:t>
            </a:r>
            <a:r>
              <a:rPr lang="en-US" sz="1800" dirty="0">
                <a:solidFill>
                  <a:srgbClr val="000000"/>
                </a:solidFill>
                <a:latin typeface="Lato"/>
              </a:rPr>
              <a:t>eceived prompt feedback </a:t>
            </a:r>
            <a:r>
              <a:rPr lang="en-US" dirty="0">
                <a:solidFill>
                  <a:srgbClr val="000000"/>
                </a:solidFill>
                <a:latin typeface="Lato"/>
              </a:rPr>
              <a:t>on impact of contributions from public contributors</a:t>
            </a:r>
            <a:endParaRPr lang="en-US" sz="1800" dirty="0">
              <a:solidFill>
                <a:srgbClr val="000000"/>
              </a:solidFill>
              <a:latin typeface="Lato"/>
            </a:endParaRPr>
          </a:p>
        </p:txBody>
      </p:sp>
      <p:grpSp>
        <p:nvGrpSpPr>
          <p:cNvPr id="29" name="Group 29">
            <a:extLst>
              <a:ext uri="{FF2B5EF4-FFF2-40B4-BE49-F238E27FC236}">
                <a16:creationId xmlns:a16="http://schemas.microsoft.com/office/drawing/2014/main" id="{900F6448-BC63-CF38-0357-FA2894A97F0F}"/>
              </a:ext>
              <a:ext uri="{C183D7F6-B498-43B3-948B-1728B52AA6E4}">
                <adec:decorative xmlns:adec="http://schemas.microsoft.com/office/drawing/2017/decorative" val="1"/>
              </a:ext>
            </a:extLst>
          </p:cNvPr>
          <p:cNvGrpSpPr/>
          <p:nvPr/>
        </p:nvGrpSpPr>
        <p:grpSpPr>
          <a:xfrm>
            <a:off x="10299864" y="2725688"/>
            <a:ext cx="7198291" cy="3023773"/>
            <a:chOff x="0" y="0"/>
            <a:chExt cx="1895846" cy="851548"/>
          </a:xfrm>
        </p:grpSpPr>
        <p:sp>
          <p:nvSpPr>
            <p:cNvPr id="30" name="Freeform 30">
              <a:extLst>
                <a:ext uri="{FF2B5EF4-FFF2-40B4-BE49-F238E27FC236}">
                  <a16:creationId xmlns:a16="http://schemas.microsoft.com/office/drawing/2014/main" id="{165D2507-7600-AA48-0523-FD7F21204237}"/>
                </a:ext>
              </a:extLst>
            </p:cNvPr>
            <p:cNvSpPr/>
            <p:nvPr/>
          </p:nvSpPr>
          <p:spPr>
            <a:xfrm>
              <a:off x="0" y="0"/>
              <a:ext cx="1895846" cy="851548"/>
            </a:xfrm>
            <a:custGeom>
              <a:avLst/>
              <a:gdLst/>
              <a:ahLst/>
              <a:cxnLst/>
              <a:rect l="l" t="t" r="r" b="b"/>
              <a:pathLst>
                <a:path w="1895846" h="851548">
                  <a:moveTo>
                    <a:pt x="0" y="0"/>
                  </a:moveTo>
                  <a:lnTo>
                    <a:pt x="1895846" y="0"/>
                  </a:lnTo>
                  <a:lnTo>
                    <a:pt x="1895846" y="851548"/>
                  </a:lnTo>
                  <a:lnTo>
                    <a:pt x="0" y="851548"/>
                  </a:lnTo>
                  <a:close/>
                </a:path>
              </a:pathLst>
            </a:custGeom>
            <a:solidFill>
              <a:srgbClr val="FFFFFF"/>
            </a:solidFill>
          </p:spPr>
          <p:txBody>
            <a:bodyPr/>
            <a:lstStyle/>
            <a:p>
              <a:endParaRPr lang="en-GB"/>
            </a:p>
          </p:txBody>
        </p:sp>
        <p:sp>
          <p:nvSpPr>
            <p:cNvPr id="31" name="TextBox 31">
              <a:extLst>
                <a:ext uri="{FF2B5EF4-FFF2-40B4-BE49-F238E27FC236}">
                  <a16:creationId xmlns:a16="http://schemas.microsoft.com/office/drawing/2014/main" id="{31CE8D9F-4D79-C2D2-4B34-C0A18D546FAD}"/>
                </a:ext>
              </a:extLst>
            </p:cNvPr>
            <p:cNvSpPr txBox="1"/>
            <p:nvPr/>
          </p:nvSpPr>
          <p:spPr>
            <a:xfrm>
              <a:off x="0" y="-38100"/>
              <a:ext cx="1895846" cy="889648"/>
            </a:xfrm>
            <a:prstGeom prst="rect">
              <a:avLst/>
            </a:prstGeom>
          </p:spPr>
          <p:txBody>
            <a:bodyPr lIns="50800" tIns="50800" rIns="50800" bIns="50800" rtlCol="0" anchor="ctr"/>
            <a:lstStyle/>
            <a:p>
              <a:pPr algn="ctr">
                <a:lnSpc>
                  <a:spcPts val="3290"/>
                </a:lnSpc>
              </a:pPr>
              <a:endParaRPr/>
            </a:p>
          </p:txBody>
        </p:sp>
      </p:grpSp>
      <p:sp>
        <p:nvSpPr>
          <p:cNvPr id="32" name="TextBox 32">
            <a:extLst>
              <a:ext uri="{FF2B5EF4-FFF2-40B4-BE49-F238E27FC236}">
                <a16:creationId xmlns:a16="http://schemas.microsoft.com/office/drawing/2014/main" id="{743B48EB-8174-8955-4A50-6848E929ACAC}"/>
              </a:ext>
            </a:extLst>
          </p:cNvPr>
          <p:cNvSpPr txBox="1"/>
          <p:nvPr/>
        </p:nvSpPr>
        <p:spPr>
          <a:xfrm>
            <a:off x="10603698" y="2959250"/>
            <a:ext cx="2913203" cy="387984"/>
          </a:xfrm>
          <a:prstGeom prst="rect">
            <a:avLst/>
          </a:prstGeom>
        </p:spPr>
        <p:txBody>
          <a:bodyPr lIns="0" tIns="0" rIns="0" bIns="0" rtlCol="0" anchor="t">
            <a:spAutoFit/>
          </a:bodyPr>
          <a:lstStyle/>
          <a:p>
            <a:pPr algn="l">
              <a:lnSpc>
                <a:spcPts val="3290"/>
              </a:lnSpc>
            </a:pPr>
            <a:r>
              <a:rPr lang="en-US" sz="2350" b="1" dirty="0">
                <a:solidFill>
                  <a:srgbClr val="193E72"/>
                </a:solidFill>
                <a:latin typeface="Lato Bold"/>
              </a:rPr>
              <a:t>Involvement included</a:t>
            </a:r>
          </a:p>
        </p:txBody>
      </p:sp>
      <p:sp>
        <p:nvSpPr>
          <p:cNvPr id="38" name="TextBox 38">
            <a:extLst>
              <a:ext uri="{FF2B5EF4-FFF2-40B4-BE49-F238E27FC236}">
                <a16:creationId xmlns:a16="http://schemas.microsoft.com/office/drawing/2014/main" id="{8F247A6C-5B66-C3C3-42EF-7A56FCD6EB42}"/>
              </a:ext>
            </a:extLst>
          </p:cNvPr>
          <p:cNvSpPr txBox="1"/>
          <p:nvPr/>
        </p:nvSpPr>
        <p:spPr>
          <a:xfrm>
            <a:off x="10603698" y="3544815"/>
            <a:ext cx="6646077" cy="1892634"/>
          </a:xfrm>
          <a:prstGeom prst="rect">
            <a:avLst/>
          </a:prstGeom>
        </p:spPr>
        <p:txBody>
          <a:bodyPr lIns="0" tIns="0" rIns="0" bIns="0" rtlCol="0" anchor="t">
            <a:spAutoFit/>
          </a:bodyPr>
          <a:lstStyle/>
          <a:p>
            <a:pPr marL="388620" lvl="1" indent="-194310" algn="l">
              <a:lnSpc>
                <a:spcPts val="2520"/>
              </a:lnSpc>
              <a:buFont typeface="Arial"/>
              <a:buChar char="•"/>
            </a:pPr>
            <a:r>
              <a:rPr lang="en-US" dirty="0">
                <a:solidFill>
                  <a:srgbClr val="000000"/>
                </a:solidFill>
                <a:latin typeface="Lato"/>
              </a:rPr>
              <a:t>d</a:t>
            </a:r>
            <a:r>
              <a:rPr lang="en-US" sz="1800" dirty="0">
                <a:solidFill>
                  <a:srgbClr val="000000"/>
                </a:solidFill>
                <a:latin typeface="Lato"/>
              </a:rPr>
              <a:t>eveloping grant application</a:t>
            </a:r>
          </a:p>
          <a:p>
            <a:pPr marL="388620" lvl="1" indent="-194310" algn="l">
              <a:lnSpc>
                <a:spcPts val="2520"/>
              </a:lnSpc>
              <a:buFont typeface="Arial"/>
              <a:buChar char="•"/>
            </a:pPr>
            <a:r>
              <a:rPr lang="en-US">
                <a:solidFill>
                  <a:srgbClr val="000000"/>
                </a:solidFill>
                <a:latin typeface="Lato"/>
              </a:rPr>
              <a:t>d</a:t>
            </a:r>
            <a:r>
              <a:rPr lang="en-US" sz="1800">
                <a:solidFill>
                  <a:srgbClr val="000000"/>
                </a:solidFill>
                <a:latin typeface="Lato"/>
              </a:rPr>
              <a:t>eveloping online </a:t>
            </a:r>
            <a:r>
              <a:rPr lang="en-US" sz="1800" dirty="0">
                <a:solidFill>
                  <a:srgbClr val="000000"/>
                </a:solidFill>
                <a:latin typeface="Lato"/>
              </a:rPr>
              <a:t>feedback form</a:t>
            </a:r>
          </a:p>
          <a:p>
            <a:pPr marL="388620" lvl="1" indent="-194310" algn="l">
              <a:lnSpc>
                <a:spcPts val="2520"/>
              </a:lnSpc>
              <a:buFont typeface="Arial"/>
              <a:buChar char="•"/>
            </a:pPr>
            <a:r>
              <a:rPr lang="en-US" dirty="0">
                <a:solidFill>
                  <a:srgbClr val="000000"/>
                </a:solidFill>
                <a:latin typeface="Lato"/>
              </a:rPr>
              <a:t>g</a:t>
            </a:r>
            <a:r>
              <a:rPr lang="en-US" sz="1800" dirty="0">
                <a:solidFill>
                  <a:srgbClr val="000000"/>
                </a:solidFill>
                <a:latin typeface="Lato"/>
              </a:rPr>
              <a:t>iving feedback on trial design issues</a:t>
            </a:r>
          </a:p>
          <a:p>
            <a:pPr marL="388620" lvl="1" indent="-194310" algn="l">
              <a:lnSpc>
                <a:spcPts val="2520"/>
              </a:lnSpc>
              <a:buFont typeface="Arial"/>
              <a:buChar char="•"/>
            </a:pPr>
            <a:r>
              <a:rPr lang="en-US" sz="1800" dirty="0">
                <a:solidFill>
                  <a:srgbClr val="000000"/>
                </a:solidFill>
                <a:latin typeface="Lato"/>
              </a:rPr>
              <a:t>designing a study of patient treatment preferences</a:t>
            </a:r>
          </a:p>
          <a:p>
            <a:pPr marL="388620" lvl="1" indent="-194310" algn="l">
              <a:lnSpc>
                <a:spcPts val="2520"/>
              </a:lnSpc>
              <a:spcBef>
                <a:spcPct val="0"/>
              </a:spcBef>
              <a:buFont typeface="Arial"/>
              <a:buChar char="•"/>
            </a:pPr>
            <a:r>
              <a:rPr lang="en-US" dirty="0">
                <a:solidFill>
                  <a:srgbClr val="000000"/>
                </a:solidFill>
                <a:latin typeface="Lato"/>
              </a:rPr>
              <a:t>d</a:t>
            </a:r>
            <a:r>
              <a:rPr lang="en-US" sz="1800" dirty="0">
                <a:solidFill>
                  <a:srgbClr val="000000"/>
                </a:solidFill>
                <a:latin typeface="Lato"/>
              </a:rPr>
              <a:t>eveloping lay summary, preparation of PPI plans and role description</a:t>
            </a:r>
          </a:p>
        </p:txBody>
      </p:sp>
      <p:grpSp>
        <p:nvGrpSpPr>
          <p:cNvPr id="39" name="Group 39">
            <a:extLst>
              <a:ext uri="{FF2B5EF4-FFF2-40B4-BE49-F238E27FC236}">
                <a16:creationId xmlns:a16="http://schemas.microsoft.com/office/drawing/2014/main" id="{0EE7A509-087F-C38A-E8F7-ACD23C86FAD4}"/>
              </a:ext>
              <a:ext uri="{C183D7F6-B498-43B3-948B-1728B52AA6E4}">
                <adec:decorative xmlns:adec="http://schemas.microsoft.com/office/drawing/2017/decorative" val="1"/>
              </a:ext>
            </a:extLst>
          </p:cNvPr>
          <p:cNvGrpSpPr/>
          <p:nvPr/>
        </p:nvGrpSpPr>
        <p:grpSpPr>
          <a:xfrm>
            <a:off x="10299864" y="5929594"/>
            <a:ext cx="7198291" cy="3784026"/>
            <a:chOff x="0" y="0"/>
            <a:chExt cx="1895846" cy="986948"/>
          </a:xfrm>
        </p:grpSpPr>
        <p:sp>
          <p:nvSpPr>
            <p:cNvPr id="40" name="Freeform 40">
              <a:extLst>
                <a:ext uri="{FF2B5EF4-FFF2-40B4-BE49-F238E27FC236}">
                  <a16:creationId xmlns:a16="http://schemas.microsoft.com/office/drawing/2014/main" id="{05F2D8F3-2E83-E9BC-7370-C65E1FAB9149}"/>
                </a:ext>
              </a:extLst>
            </p:cNvPr>
            <p:cNvSpPr/>
            <p:nvPr/>
          </p:nvSpPr>
          <p:spPr>
            <a:xfrm>
              <a:off x="0" y="0"/>
              <a:ext cx="1895846" cy="986948"/>
            </a:xfrm>
            <a:custGeom>
              <a:avLst/>
              <a:gdLst/>
              <a:ahLst/>
              <a:cxnLst/>
              <a:rect l="l" t="t" r="r" b="b"/>
              <a:pathLst>
                <a:path w="1895846" h="986948">
                  <a:moveTo>
                    <a:pt x="0" y="0"/>
                  </a:moveTo>
                  <a:lnTo>
                    <a:pt x="1895846" y="0"/>
                  </a:lnTo>
                  <a:lnTo>
                    <a:pt x="1895846" y="986948"/>
                  </a:lnTo>
                  <a:lnTo>
                    <a:pt x="0" y="986948"/>
                  </a:lnTo>
                  <a:close/>
                </a:path>
              </a:pathLst>
            </a:custGeom>
            <a:solidFill>
              <a:srgbClr val="FFFFFF"/>
            </a:solidFill>
          </p:spPr>
          <p:txBody>
            <a:bodyPr/>
            <a:lstStyle/>
            <a:p>
              <a:endParaRPr lang="en-GB"/>
            </a:p>
          </p:txBody>
        </p:sp>
        <p:sp>
          <p:nvSpPr>
            <p:cNvPr id="41" name="TextBox 41">
              <a:extLst>
                <a:ext uri="{FF2B5EF4-FFF2-40B4-BE49-F238E27FC236}">
                  <a16:creationId xmlns:a16="http://schemas.microsoft.com/office/drawing/2014/main" id="{F77E96CC-C485-DC8E-361C-652D750284F4}"/>
                </a:ext>
              </a:extLst>
            </p:cNvPr>
            <p:cNvSpPr txBox="1"/>
            <p:nvPr/>
          </p:nvSpPr>
          <p:spPr>
            <a:xfrm>
              <a:off x="0" y="-38100"/>
              <a:ext cx="1895846" cy="1025048"/>
            </a:xfrm>
            <a:prstGeom prst="rect">
              <a:avLst/>
            </a:prstGeom>
          </p:spPr>
          <p:txBody>
            <a:bodyPr lIns="50800" tIns="50800" rIns="50800" bIns="50800" rtlCol="0" anchor="ctr"/>
            <a:lstStyle/>
            <a:p>
              <a:pPr algn="ctr">
                <a:lnSpc>
                  <a:spcPts val="3290"/>
                </a:lnSpc>
              </a:pPr>
              <a:endParaRPr/>
            </a:p>
          </p:txBody>
        </p:sp>
      </p:grpSp>
      <p:sp>
        <p:nvSpPr>
          <p:cNvPr id="42" name="TextBox 42">
            <a:extLst>
              <a:ext uri="{FF2B5EF4-FFF2-40B4-BE49-F238E27FC236}">
                <a16:creationId xmlns:a16="http://schemas.microsoft.com/office/drawing/2014/main" id="{3B141A30-E785-77CC-FE8C-5E9560AC7508}"/>
              </a:ext>
            </a:extLst>
          </p:cNvPr>
          <p:cNvSpPr txBox="1"/>
          <p:nvPr/>
        </p:nvSpPr>
        <p:spPr>
          <a:xfrm>
            <a:off x="10603698" y="6288855"/>
            <a:ext cx="3557106" cy="387984"/>
          </a:xfrm>
          <a:prstGeom prst="rect">
            <a:avLst/>
          </a:prstGeom>
        </p:spPr>
        <p:txBody>
          <a:bodyPr lIns="0" tIns="0" rIns="0" bIns="0" rtlCol="0" anchor="t">
            <a:spAutoFit/>
          </a:bodyPr>
          <a:lstStyle/>
          <a:p>
            <a:pPr algn="l">
              <a:lnSpc>
                <a:spcPts val="3290"/>
              </a:lnSpc>
            </a:pPr>
            <a:r>
              <a:rPr lang="en-US" sz="2350" b="1" dirty="0">
                <a:solidFill>
                  <a:srgbClr val="193E72"/>
                </a:solidFill>
                <a:latin typeface="Lato Bold"/>
              </a:rPr>
              <a:t>Impact of PPIE</a:t>
            </a:r>
          </a:p>
        </p:txBody>
      </p:sp>
      <p:sp>
        <p:nvSpPr>
          <p:cNvPr id="43" name="TextBox 43">
            <a:extLst>
              <a:ext uri="{FF2B5EF4-FFF2-40B4-BE49-F238E27FC236}">
                <a16:creationId xmlns:a16="http://schemas.microsoft.com/office/drawing/2014/main" id="{46E619EC-118B-846B-B031-480D8E4DC2A9}"/>
              </a:ext>
            </a:extLst>
          </p:cNvPr>
          <p:cNvSpPr txBox="1"/>
          <p:nvPr/>
        </p:nvSpPr>
        <p:spPr>
          <a:xfrm>
            <a:off x="10603698" y="6876865"/>
            <a:ext cx="6646077" cy="2533835"/>
          </a:xfrm>
          <a:prstGeom prst="rect">
            <a:avLst/>
          </a:prstGeom>
        </p:spPr>
        <p:txBody>
          <a:bodyPr lIns="0" tIns="0" rIns="0" bIns="0" rtlCol="0" anchor="t">
            <a:spAutoFit/>
          </a:bodyPr>
          <a:lstStyle/>
          <a:p>
            <a:pPr marL="388620" lvl="1" indent="-194310" algn="l">
              <a:lnSpc>
                <a:spcPts val="2520"/>
              </a:lnSpc>
              <a:buFont typeface="Arial"/>
              <a:buChar char="•"/>
            </a:pPr>
            <a:r>
              <a:rPr lang="en-US" sz="1800" dirty="0">
                <a:solidFill>
                  <a:srgbClr val="000000"/>
                </a:solidFill>
                <a:latin typeface="Lato"/>
              </a:rPr>
              <a:t>Public contributors advised on the selection of outcome measures and recruitment of patient groups.</a:t>
            </a:r>
          </a:p>
          <a:p>
            <a:pPr marL="388620" lvl="1" indent="-194310" algn="l">
              <a:lnSpc>
                <a:spcPts val="2520"/>
              </a:lnSpc>
              <a:buFont typeface="Arial"/>
              <a:buChar char="•"/>
            </a:pPr>
            <a:r>
              <a:rPr lang="en-US" sz="1800" dirty="0">
                <a:solidFill>
                  <a:srgbClr val="000000"/>
                </a:solidFill>
                <a:latin typeface="Lato"/>
              </a:rPr>
              <a:t>They informed consent procedures for the trial which have been incorporated into the trial protocol.</a:t>
            </a:r>
          </a:p>
          <a:p>
            <a:pPr marL="388620" lvl="1" indent="-194310" algn="l">
              <a:lnSpc>
                <a:spcPts val="2520"/>
              </a:lnSpc>
              <a:buFont typeface="Arial"/>
              <a:buChar char="•"/>
            </a:pPr>
            <a:r>
              <a:rPr lang="en-US" sz="1800" dirty="0">
                <a:solidFill>
                  <a:srgbClr val="000000"/>
                </a:solidFill>
                <a:latin typeface="Lato"/>
              </a:rPr>
              <a:t>They suggested undertaking an additional treatment preference study which is being delivered alongside the trial.</a:t>
            </a:r>
          </a:p>
          <a:p>
            <a:pPr marL="388620" lvl="1" indent="-194310" algn="l">
              <a:lnSpc>
                <a:spcPts val="2520"/>
              </a:lnSpc>
              <a:buFont typeface="Arial"/>
              <a:buChar char="•"/>
            </a:pPr>
            <a:r>
              <a:rPr lang="en-US" sz="1800" dirty="0">
                <a:solidFill>
                  <a:srgbClr val="000000"/>
                </a:solidFill>
                <a:latin typeface="Lato"/>
              </a:rPr>
              <a:t>Manuscript submitted to scientific journal with 12 PPI co-authors.</a:t>
            </a:r>
          </a:p>
        </p:txBody>
      </p:sp>
    </p:spTree>
    <p:extLst>
      <p:ext uri="{BB962C8B-B14F-4D97-AF65-F5344CB8AC3E}">
        <p14:creationId xmlns:p14="http://schemas.microsoft.com/office/powerpoint/2010/main" val="466981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49982d-e1bb-4d20-b4b6-392532867626">
      <Terms xmlns="http://schemas.microsoft.com/office/infopath/2007/PartnerControls"/>
    </lcf76f155ced4ddcb4097134ff3c332f>
    <TaxCatchAll xmlns="ed3add7f-11e0-4451-9a02-71f0c68bff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DAFF1401DC244D82E9AA8590E8BA11" ma:contentTypeVersion="13" ma:contentTypeDescription="Create a new document." ma:contentTypeScope="" ma:versionID="f61e2ccfff0d49aa6d38572c8b5f351a">
  <xsd:schema xmlns:xsd="http://www.w3.org/2001/XMLSchema" xmlns:xs="http://www.w3.org/2001/XMLSchema" xmlns:p="http://schemas.microsoft.com/office/2006/metadata/properties" xmlns:ns2="e349982d-e1bb-4d20-b4b6-392532867626" xmlns:ns3="ed3add7f-11e0-4451-9a02-71f0c68bffd7" targetNamespace="http://schemas.microsoft.com/office/2006/metadata/properties" ma:root="true" ma:fieldsID="09ca3b713d99b565fa6cb355d9622c59" ns2:_="" ns3:_="">
    <xsd:import namespace="e349982d-e1bb-4d20-b4b6-392532867626"/>
    <xsd:import namespace="ed3add7f-11e0-4451-9a02-71f0c68bff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9982d-e1bb-4d20-b4b6-392532867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add7f-11e0-4451-9a02-71f0c68bf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cf367c9-706d-4f45-ba3a-c75a26ce1532}" ma:internalName="TaxCatchAll" ma:showField="CatchAllData" ma:web="ed3add7f-11e0-4451-9a02-71f0c68bf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F4C802-C7BB-4B40-8B43-C65BDEA9EFA9}">
  <ds:schemaRefs>
    <ds:schemaRef ds:uri="http://schemas.microsoft.com/office/2006/metadata/properties"/>
    <ds:schemaRef ds:uri="http://purl.org/dc/elements/1.1/"/>
    <ds:schemaRef ds:uri="http://purl.org/dc/terms/"/>
    <ds:schemaRef ds:uri="http://purl.org/dc/dcmitype/"/>
    <ds:schemaRef ds:uri="e349982d-e1bb-4d20-b4b6-392532867626"/>
    <ds:schemaRef ds:uri="http://schemas.microsoft.com/office/2006/documentManagement/types"/>
    <ds:schemaRef ds:uri="http://www.w3.org/XML/1998/namespace"/>
    <ds:schemaRef ds:uri="ed3add7f-11e0-4451-9a02-71f0c68bffd7"/>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3396F95-83CE-44B4-95D9-C16AA8FCA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9982d-e1bb-4d20-b4b6-392532867626"/>
    <ds:schemaRef ds:uri="ed3add7f-11e0-4451-9a02-71f0c68bf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69876-18F1-4FE7-83BF-24D5763F2E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TotalTime>
  <Words>1577</Words>
  <Application>Microsoft Office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Lato Bold</vt:lpstr>
      <vt:lpstr>Aptos</vt:lpstr>
      <vt:lpstr>Lato Heavy</vt:lpstr>
      <vt:lpstr>Arial</vt:lpstr>
      <vt:lpstr>Lato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PPIE case study</dc:title>
  <dc:creator>Claire Wickett (MDS - Research and Knowledge Transfer)</dc:creator>
  <cp:lastModifiedBy>Elena Pizzoli (CMH - Administration)</cp:lastModifiedBy>
  <cp:revision>26</cp:revision>
  <dcterms:created xsi:type="dcterms:W3CDTF">2006-08-16T00:00:00Z</dcterms:created>
  <dcterms:modified xsi:type="dcterms:W3CDTF">2025-03-04T12:13:10Z</dcterms:modified>
  <dc:identifier>DAGJCRMn_Nk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0x010100D3DAFF1401DC244D82E9AA8590E8BA11</vt:lpwstr>
  </property>
  <property fmtid="{D5CDD505-2E9C-101B-9397-08002B2CF9AE}" pid="3" name="MediaServiceImageTags">
    <vt:lpwstr/>
  </property>
</Properties>
</file>